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71" r:id="rId7"/>
    <p:sldId id="262" r:id="rId8"/>
    <p:sldId id="270" r:id="rId9"/>
    <p:sldId id="269" r:id="rId10"/>
    <p:sldId id="272" r:id="rId11"/>
    <p:sldId id="263" r:id="rId12"/>
    <p:sldId id="265" r:id="rId13"/>
    <p:sldId id="273" r:id="rId14"/>
    <p:sldId id="274" r:id="rId15"/>
    <p:sldId id="275" r:id="rId16"/>
    <p:sldId id="276" r:id="rId17"/>
    <p:sldId id="277" r:id="rId18"/>
    <p:sldId id="267" r:id="rId19"/>
    <p:sldId id="280" r:id="rId20"/>
    <p:sldId id="316" r:id="rId21"/>
    <p:sldId id="334" r:id="rId22"/>
    <p:sldId id="317" r:id="rId23"/>
    <p:sldId id="335" r:id="rId24"/>
    <p:sldId id="278" r:id="rId25"/>
    <p:sldId id="279" r:id="rId26"/>
    <p:sldId id="266" r:id="rId27"/>
    <p:sldId id="268" r:id="rId28"/>
    <p:sldId id="264" r:id="rId29"/>
    <p:sldId id="310" r:id="rId30"/>
    <p:sldId id="308" r:id="rId31"/>
    <p:sldId id="332" r:id="rId32"/>
    <p:sldId id="309" r:id="rId33"/>
    <p:sldId id="301" r:id="rId34"/>
    <p:sldId id="300" r:id="rId35"/>
    <p:sldId id="293" r:id="rId36"/>
    <p:sldId id="294" r:id="rId37"/>
    <p:sldId id="302" r:id="rId38"/>
    <p:sldId id="303" r:id="rId39"/>
    <p:sldId id="304" r:id="rId40"/>
    <p:sldId id="311" r:id="rId41"/>
    <p:sldId id="312" r:id="rId42"/>
    <p:sldId id="313" r:id="rId43"/>
    <p:sldId id="314" r:id="rId44"/>
    <p:sldId id="315" r:id="rId45"/>
    <p:sldId id="299" r:id="rId46"/>
    <p:sldId id="318" r:id="rId47"/>
    <p:sldId id="319" r:id="rId48"/>
    <p:sldId id="320" r:id="rId49"/>
    <p:sldId id="321" r:id="rId50"/>
    <p:sldId id="322" r:id="rId51"/>
    <p:sldId id="323" r:id="rId52"/>
    <p:sldId id="324" r:id="rId53"/>
    <p:sldId id="325" r:id="rId54"/>
    <p:sldId id="281" r:id="rId55"/>
    <p:sldId id="296" r:id="rId56"/>
    <p:sldId id="297" r:id="rId57"/>
    <p:sldId id="295" r:id="rId58"/>
    <p:sldId id="298" r:id="rId59"/>
    <p:sldId id="326" r:id="rId60"/>
    <p:sldId id="327" r:id="rId61"/>
    <p:sldId id="328" r:id="rId62"/>
    <p:sldId id="305"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0" d="100"/>
          <a:sy n="60" d="100"/>
        </p:scale>
        <p:origin x="72" y="12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58FF1-8A47-47C0-B7A4-F066411809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0DBB946-034A-4B45-86FF-D6978B2771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D7C41BD-A15C-4B4E-BA32-09A615F60371}"/>
              </a:ext>
            </a:extLst>
          </p:cNvPr>
          <p:cNvSpPr>
            <a:spLocks noGrp="1"/>
          </p:cNvSpPr>
          <p:nvPr>
            <p:ph type="dt" sz="half" idx="10"/>
          </p:nvPr>
        </p:nvSpPr>
        <p:spPr/>
        <p:txBody>
          <a:bodyPr/>
          <a:lstStyle/>
          <a:p>
            <a:fld id="{13234984-B986-473F-91F1-A2F789995F46}" type="datetimeFigureOut">
              <a:rPr lang="en-GB" smtClean="0"/>
              <a:t>31/01/2024</a:t>
            </a:fld>
            <a:endParaRPr lang="en-GB"/>
          </a:p>
        </p:txBody>
      </p:sp>
      <p:sp>
        <p:nvSpPr>
          <p:cNvPr id="5" name="Footer Placeholder 4">
            <a:extLst>
              <a:ext uri="{FF2B5EF4-FFF2-40B4-BE49-F238E27FC236}">
                <a16:creationId xmlns:a16="http://schemas.microsoft.com/office/drawing/2014/main" id="{5BD1A34E-AA28-40B4-BEAC-7CB8F0675D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E800F6-801A-4DDC-81C8-283ABEF279FF}"/>
              </a:ext>
            </a:extLst>
          </p:cNvPr>
          <p:cNvSpPr>
            <a:spLocks noGrp="1"/>
          </p:cNvSpPr>
          <p:nvPr>
            <p:ph type="sldNum" sz="quarter" idx="12"/>
          </p:nvPr>
        </p:nvSpPr>
        <p:spPr/>
        <p:txBody>
          <a:bodyPr/>
          <a:lstStyle/>
          <a:p>
            <a:fld id="{E5697DDE-613D-4D77-A1AB-B91FC39A783A}" type="slidenum">
              <a:rPr lang="en-GB" smtClean="0"/>
              <a:t>‹#›</a:t>
            </a:fld>
            <a:endParaRPr lang="en-GB"/>
          </a:p>
        </p:txBody>
      </p:sp>
    </p:spTree>
    <p:extLst>
      <p:ext uri="{BB962C8B-B14F-4D97-AF65-F5344CB8AC3E}">
        <p14:creationId xmlns:p14="http://schemas.microsoft.com/office/powerpoint/2010/main" val="3100304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60C39-1F9C-45C2-8E93-441F9EB4C2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42719ED-745A-4DF1-A9D6-F21CFDB1826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32EFE6-764D-4D5A-99DA-E6706426799B}"/>
              </a:ext>
            </a:extLst>
          </p:cNvPr>
          <p:cNvSpPr>
            <a:spLocks noGrp="1"/>
          </p:cNvSpPr>
          <p:nvPr>
            <p:ph type="dt" sz="half" idx="10"/>
          </p:nvPr>
        </p:nvSpPr>
        <p:spPr/>
        <p:txBody>
          <a:bodyPr/>
          <a:lstStyle/>
          <a:p>
            <a:fld id="{13234984-B986-473F-91F1-A2F789995F46}" type="datetimeFigureOut">
              <a:rPr lang="en-GB" smtClean="0"/>
              <a:t>31/01/2024</a:t>
            </a:fld>
            <a:endParaRPr lang="en-GB"/>
          </a:p>
        </p:txBody>
      </p:sp>
      <p:sp>
        <p:nvSpPr>
          <p:cNvPr id="5" name="Footer Placeholder 4">
            <a:extLst>
              <a:ext uri="{FF2B5EF4-FFF2-40B4-BE49-F238E27FC236}">
                <a16:creationId xmlns:a16="http://schemas.microsoft.com/office/drawing/2014/main" id="{F716BA06-BD0E-4A64-A197-E986352588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190AFD-8656-449D-8AD0-BC28478B412A}"/>
              </a:ext>
            </a:extLst>
          </p:cNvPr>
          <p:cNvSpPr>
            <a:spLocks noGrp="1"/>
          </p:cNvSpPr>
          <p:nvPr>
            <p:ph type="sldNum" sz="quarter" idx="12"/>
          </p:nvPr>
        </p:nvSpPr>
        <p:spPr/>
        <p:txBody>
          <a:bodyPr/>
          <a:lstStyle/>
          <a:p>
            <a:fld id="{E5697DDE-613D-4D77-A1AB-B91FC39A783A}" type="slidenum">
              <a:rPr lang="en-GB" smtClean="0"/>
              <a:t>‹#›</a:t>
            </a:fld>
            <a:endParaRPr lang="en-GB"/>
          </a:p>
        </p:txBody>
      </p:sp>
    </p:spTree>
    <p:extLst>
      <p:ext uri="{BB962C8B-B14F-4D97-AF65-F5344CB8AC3E}">
        <p14:creationId xmlns:p14="http://schemas.microsoft.com/office/powerpoint/2010/main" val="191307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E4B34F-9DF4-44E3-89BA-511B8AE0614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2B4BB3-A54D-4CCF-8CDA-FA3E09FB56C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4E86E4-CBCB-4C22-B068-1AB736BC5924}"/>
              </a:ext>
            </a:extLst>
          </p:cNvPr>
          <p:cNvSpPr>
            <a:spLocks noGrp="1"/>
          </p:cNvSpPr>
          <p:nvPr>
            <p:ph type="dt" sz="half" idx="10"/>
          </p:nvPr>
        </p:nvSpPr>
        <p:spPr/>
        <p:txBody>
          <a:bodyPr/>
          <a:lstStyle/>
          <a:p>
            <a:fld id="{13234984-B986-473F-91F1-A2F789995F46}" type="datetimeFigureOut">
              <a:rPr lang="en-GB" smtClean="0"/>
              <a:t>31/01/2024</a:t>
            </a:fld>
            <a:endParaRPr lang="en-GB"/>
          </a:p>
        </p:txBody>
      </p:sp>
      <p:sp>
        <p:nvSpPr>
          <p:cNvPr id="5" name="Footer Placeholder 4">
            <a:extLst>
              <a:ext uri="{FF2B5EF4-FFF2-40B4-BE49-F238E27FC236}">
                <a16:creationId xmlns:a16="http://schemas.microsoft.com/office/drawing/2014/main" id="{4BC587AD-EE60-4AB5-83EC-F971ADF2B4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73FA66-A9F2-4F75-8A2B-E829271EAAE9}"/>
              </a:ext>
            </a:extLst>
          </p:cNvPr>
          <p:cNvSpPr>
            <a:spLocks noGrp="1"/>
          </p:cNvSpPr>
          <p:nvPr>
            <p:ph type="sldNum" sz="quarter" idx="12"/>
          </p:nvPr>
        </p:nvSpPr>
        <p:spPr/>
        <p:txBody>
          <a:bodyPr/>
          <a:lstStyle/>
          <a:p>
            <a:fld id="{E5697DDE-613D-4D77-A1AB-B91FC39A783A}" type="slidenum">
              <a:rPr lang="en-GB" smtClean="0"/>
              <a:t>‹#›</a:t>
            </a:fld>
            <a:endParaRPr lang="en-GB"/>
          </a:p>
        </p:txBody>
      </p:sp>
    </p:spTree>
    <p:extLst>
      <p:ext uri="{BB962C8B-B14F-4D97-AF65-F5344CB8AC3E}">
        <p14:creationId xmlns:p14="http://schemas.microsoft.com/office/powerpoint/2010/main" val="208295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9ECB-AF9C-4043-AE21-5F3288ADE35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43A795-A18A-4285-909C-279A2BCC45D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02B0EC-5CC9-4A2B-BF2C-2D4C6416C392}"/>
              </a:ext>
            </a:extLst>
          </p:cNvPr>
          <p:cNvSpPr>
            <a:spLocks noGrp="1"/>
          </p:cNvSpPr>
          <p:nvPr>
            <p:ph type="dt" sz="half" idx="10"/>
          </p:nvPr>
        </p:nvSpPr>
        <p:spPr/>
        <p:txBody>
          <a:bodyPr/>
          <a:lstStyle/>
          <a:p>
            <a:fld id="{13234984-B986-473F-91F1-A2F789995F46}" type="datetimeFigureOut">
              <a:rPr lang="en-GB" smtClean="0"/>
              <a:t>31/01/2024</a:t>
            </a:fld>
            <a:endParaRPr lang="en-GB"/>
          </a:p>
        </p:txBody>
      </p:sp>
      <p:sp>
        <p:nvSpPr>
          <p:cNvPr id="5" name="Footer Placeholder 4">
            <a:extLst>
              <a:ext uri="{FF2B5EF4-FFF2-40B4-BE49-F238E27FC236}">
                <a16:creationId xmlns:a16="http://schemas.microsoft.com/office/drawing/2014/main" id="{0BBDF43B-1378-4339-B8E0-92C4BF523B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4FEEE3-7B47-46BE-9470-391DDE68D577}"/>
              </a:ext>
            </a:extLst>
          </p:cNvPr>
          <p:cNvSpPr>
            <a:spLocks noGrp="1"/>
          </p:cNvSpPr>
          <p:nvPr>
            <p:ph type="sldNum" sz="quarter" idx="12"/>
          </p:nvPr>
        </p:nvSpPr>
        <p:spPr/>
        <p:txBody>
          <a:bodyPr/>
          <a:lstStyle/>
          <a:p>
            <a:fld id="{E5697DDE-613D-4D77-A1AB-B91FC39A783A}" type="slidenum">
              <a:rPr lang="en-GB" smtClean="0"/>
              <a:t>‹#›</a:t>
            </a:fld>
            <a:endParaRPr lang="en-GB"/>
          </a:p>
        </p:txBody>
      </p:sp>
    </p:spTree>
    <p:extLst>
      <p:ext uri="{BB962C8B-B14F-4D97-AF65-F5344CB8AC3E}">
        <p14:creationId xmlns:p14="http://schemas.microsoft.com/office/powerpoint/2010/main" val="336069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E270C-3793-4DB6-A5F9-EF56D473A0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94DB650-9E5C-46B3-9D4F-EFD83A82E4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9BACF9A-C332-4546-8462-5D3A8280AAEB}"/>
              </a:ext>
            </a:extLst>
          </p:cNvPr>
          <p:cNvSpPr>
            <a:spLocks noGrp="1"/>
          </p:cNvSpPr>
          <p:nvPr>
            <p:ph type="dt" sz="half" idx="10"/>
          </p:nvPr>
        </p:nvSpPr>
        <p:spPr/>
        <p:txBody>
          <a:bodyPr/>
          <a:lstStyle/>
          <a:p>
            <a:fld id="{13234984-B986-473F-91F1-A2F789995F46}" type="datetimeFigureOut">
              <a:rPr lang="en-GB" smtClean="0"/>
              <a:t>31/01/2024</a:t>
            </a:fld>
            <a:endParaRPr lang="en-GB"/>
          </a:p>
        </p:txBody>
      </p:sp>
      <p:sp>
        <p:nvSpPr>
          <p:cNvPr id="5" name="Footer Placeholder 4">
            <a:extLst>
              <a:ext uri="{FF2B5EF4-FFF2-40B4-BE49-F238E27FC236}">
                <a16:creationId xmlns:a16="http://schemas.microsoft.com/office/drawing/2014/main" id="{55875803-50FA-4BCB-8776-C077E02D42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737DA3-A088-4F9D-8598-7FF20C7BAEDA}"/>
              </a:ext>
            </a:extLst>
          </p:cNvPr>
          <p:cNvSpPr>
            <a:spLocks noGrp="1"/>
          </p:cNvSpPr>
          <p:nvPr>
            <p:ph type="sldNum" sz="quarter" idx="12"/>
          </p:nvPr>
        </p:nvSpPr>
        <p:spPr/>
        <p:txBody>
          <a:bodyPr/>
          <a:lstStyle/>
          <a:p>
            <a:fld id="{E5697DDE-613D-4D77-A1AB-B91FC39A783A}" type="slidenum">
              <a:rPr lang="en-GB" smtClean="0"/>
              <a:t>‹#›</a:t>
            </a:fld>
            <a:endParaRPr lang="en-GB"/>
          </a:p>
        </p:txBody>
      </p:sp>
    </p:spTree>
    <p:extLst>
      <p:ext uri="{BB962C8B-B14F-4D97-AF65-F5344CB8AC3E}">
        <p14:creationId xmlns:p14="http://schemas.microsoft.com/office/powerpoint/2010/main" val="260869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17A99-6F46-4D05-BD83-2B7F70F2B1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4798AC-5F09-42DE-9750-9E56EA396CE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FD5014E-ED54-400A-8E77-2656B595C24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30FE089-A8F3-4765-88B8-6A7865B1AC4E}"/>
              </a:ext>
            </a:extLst>
          </p:cNvPr>
          <p:cNvSpPr>
            <a:spLocks noGrp="1"/>
          </p:cNvSpPr>
          <p:nvPr>
            <p:ph type="dt" sz="half" idx="10"/>
          </p:nvPr>
        </p:nvSpPr>
        <p:spPr/>
        <p:txBody>
          <a:bodyPr/>
          <a:lstStyle/>
          <a:p>
            <a:fld id="{13234984-B986-473F-91F1-A2F789995F46}" type="datetimeFigureOut">
              <a:rPr lang="en-GB" smtClean="0"/>
              <a:t>31/01/2024</a:t>
            </a:fld>
            <a:endParaRPr lang="en-GB"/>
          </a:p>
        </p:txBody>
      </p:sp>
      <p:sp>
        <p:nvSpPr>
          <p:cNvPr id="6" name="Footer Placeholder 5">
            <a:extLst>
              <a:ext uri="{FF2B5EF4-FFF2-40B4-BE49-F238E27FC236}">
                <a16:creationId xmlns:a16="http://schemas.microsoft.com/office/drawing/2014/main" id="{5C4F6B6D-5E2F-4D94-8147-E14887F5DB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A80AD5-23D8-4B64-85DF-6741F9915475}"/>
              </a:ext>
            </a:extLst>
          </p:cNvPr>
          <p:cNvSpPr>
            <a:spLocks noGrp="1"/>
          </p:cNvSpPr>
          <p:nvPr>
            <p:ph type="sldNum" sz="quarter" idx="12"/>
          </p:nvPr>
        </p:nvSpPr>
        <p:spPr/>
        <p:txBody>
          <a:bodyPr/>
          <a:lstStyle/>
          <a:p>
            <a:fld id="{E5697DDE-613D-4D77-A1AB-B91FC39A783A}" type="slidenum">
              <a:rPr lang="en-GB" smtClean="0"/>
              <a:t>‹#›</a:t>
            </a:fld>
            <a:endParaRPr lang="en-GB"/>
          </a:p>
        </p:txBody>
      </p:sp>
    </p:spTree>
    <p:extLst>
      <p:ext uri="{BB962C8B-B14F-4D97-AF65-F5344CB8AC3E}">
        <p14:creationId xmlns:p14="http://schemas.microsoft.com/office/powerpoint/2010/main" val="2576075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1DE8C-5EA7-497A-8F41-D8340783AC2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32AC8AB-CD89-488F-9312-3CEA7DCC1A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257E3A-A2AF-4C4A-BF38-2D6470B38A4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8FB4C6C-57E1-4361-BA6C-FEF45C157B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36C12F-5BB4-4917-B88C-512BE73EDAF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331ECD1-C76C-4525-B31B-0ECB55A245D6}"/>
              </a:ext>
            </a:extLst>
          </p:cNvPr>
          <p:cNvSpPr>
            <a:spLocks noGrp="1"/>
          </p:cNvSpPr>
          <p:nvPr>
            <p:ph type="dt" sz="half" idx="10"/>
          </p:nvPr>
        </p:nvSpPr>
        <p:spPr/>
        <p:txBody>
          <a:bodyPr/>
          <a:lstStyle/>
          <a:p>
            <a:fld id="{13234984-B986-473F-91F1-A2F789995F46}" type="datetimeFigureOut">
              <a:rPr lang="en-GB" smtClean="0"/>
              <a:t>31/01/2024</a:t>
            </a:fld>
            <a:endParaRPr lang="en-GB"/>
          </a:p>
        </p:txBody>
      </p:sp>
      <p:sp>
        <p:nvSpPr>
          <p:cNvPr id="8" name="Footer Placeholder 7">
            <a:extLst>
              <a:ext uri="{FF2B5EF4-FFF2-40B4-BE49-F238E27FC236}">
                <a16:creationId xmlns:a16="http://schemas.microsoft.com/office/drawing/2014/main" id="{DEB10ECC-4144-4899-92EB-AB53EB79D77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6D4E322-AC4B-45B9-B831-F6E354FA2F0B}"/>
              </a:ext>
            </a:extLst>
          </p:cNvPr>
          <p:cNvSpPr>
            <a:spLocks noGrp="1"/>
          </p:cNvSpPr>
          <p:nvPr>
            <p:ph type="sldNum" sz="quarter" idx="12"/>
          </p:nvPr>
        </p:nvSpPr>
        <p:spPr/>
        <p:txBody>
          <a:bodyPr/>
          <a:lstStyle/>
          <a:p>
            <a:fld id="{E5697DDE-613D-4D77-A1AB-B91FC39A783A}" type="slidenum">
              <a:rPr lang="en-GB" smtClean="0"/>
              <a:t>‹#›</a:t>
            </a:fld>
            <a:endParaRPr lang="en-GB"/>
          </a:p>
        </p:txBody>
      </p:sp>
    </p:spTree>
    <p:extLst>
      <p:ext uri="{BB962C8B-B14F-4D97-AF65-F5344CB8AC3E}">
        <p14:creationId xmlns:p14="http://schemas.microsoft.com/office/powerpoint/2010/main" val="2896820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9B496-CEE7-449A-BAC2-0F734CCE402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0346350-5241-4981-B86A-20D478C32E4C}"/>
              </a:ext>
            </a:extLst>
          </p:cNvPr>
          <p:cNvSpPr>
            <a:spLocks noGrp="1"/>
          </p:cNvSpPr>
          <p:nvPr>
            <p:ph type="dt" sz="half" idx="10"/>
          </p:nvPr>
        </p:nvSpPr>
        <p:spPr/>
        <p:txBody>
          <a:bodyPr/>
          <a:lstStyle/>
          <a:p>
            <a:fld id="{13234984-B986-473F-91F1-A2F789995F46}" type="datetimeFigureOut">
              <a:rPr lang="en-GB" smtClean="0"/>
              <a:t>31/01/2024</a:t>
            </a:fld>
            <a:endParaRPr lang="en-GB"/>
          </a:p>
        </p:txBody>
      </p:sp>
      <p:sp>
        <p:nvSpPr>
          <p:cNvPr id="4" name="Footer Placeholder 3">
            <a:extLst>
              <a:ext uri="{FF2B5EF4-FFF2-40B4-BE49-F238E27FC236}">
                <a16:creationId xmlns:a16="http://schemas.microsoft.com/office/drawing/2014/main" id="{444272F9-D100-4CD3-B689-347C7CC732B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7420A87-807E-4001-9129-8753B60B6402}"/>
              </a:ext>
            </a:extLst>
          </p:cNvPr>
          <p:cNvSpPr>
            <a:spLocks noGrp="1"/>
          </p:cNvSpPr>
          <p:nvPr>
            <p:ph type="sldNum" sz="quarter" idx="12"/>
          </p:nvPr>
        </p:nvSpPr>
        <p:spPr/>
        <p:txBody>
          <a:bodyPr/>
          <a:lstStyle/>
          <a:p>
            <a:fld id="{E5697DDE-613D-4D77-A1AB-B91FC39A783A}" type="slidenum">
              <a:rPr lang="en-GB" smtClean="0"/>
              <a:t>‹#›</a:t>
            </a:fld>
            <a:endParaRPr lang="en-GB"/>
          </a:p>
        </p:txBody>
      </p:sp>
    </p:spTree>
    <p:extLst>
      <p:ext uri="{BB962C8B-B14F-4D97-AF65-F5344CB8AC3E}">
        <p14:creationId xmlns:p14="http://schemas.microsoft.com/office/powerpoint/2010/main" val="298683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C0CE56-D1AE-4378-BE65-FE7844DEEB84}"/>
              </a:ext>
            </a:extLst>
          </p:cNvPr>
          <p:cNvSpPr>
            <a:spLocks noGrp="1"/>
          </p:cNvSpPr>
          <p:nvPr>
            <p:ph type="dt" sz="half" idx="10"/>
          </p:nvPr>
        </p:nvSpPr>
        <p:spPr/>
        <p:txBody>
          <a:bodyPr/>
          <a:lstStyle/>
          <a:p>
            <a:fld id="{13234984-B986-473F-91F1-A2F789995F46}" type="datetimeFigureOut">
              <a:rPr lang="en-GB" smtClean="0"/>
              <a:t>31/01/2024</a:t>
            </a:fld>
            <a:endParaRPr lang="en-GB"/>
          </a:p>
        </p:txBody>
      </p:sp>
      <p:sp>
        <p:nvSpPr>
          <p:cNvPr id="3" name="Footer Placeholder 2">
            <a:extLst>
              <a:ext uri="{FF2B5EF4-FFF2-40B4-BE49-F238E27FC236}">
                <a16:creationId xmlns:a16="http://schemas.microsoft.com/office/drawing/2014/main" id="{EFE119F6-A80E-4C8B-85AE-08E9AEE7764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D7BA612-2E35-45C6-931C-8B35390EC861}"/>
              </a:ext>
            </a:extLst>
          </p:cNvPr>
          <p:cNvSpPr>
            <a:spLocks noGrp="1"/>
          </p:cNvSpPr>
          <p:nvPr>
            <p:ph type="sldNum" sz="quarter" idx="12"/>
          </p:nvPr>
        </p:nvSpPr>
        <p:spPr/>
        <p:txBody>
          <a:bodyPr/>
          <a:lstStyle/>
          <a:p>
            <a:fld id="{E5697DDE-613D-4D77-A1AB-B91FC39A783A}" type="slidenum">
              <a:rPr lang="en-GB" smtClean="0"/>
              <a:t>‹#›</a:t>
            </a:fld>
            <a:endParaRPr lang="en-GB"/>
          </a:p>
        </p:txBody>
      </p:sp>
    </p:spTree>
    <p:extLst>
      <p:ext uri="{BB962C8B-B14F-4D97-AF65-F5344CB8AC3E}">
        <p14:creationId xmlns:p14="http://schemas.microsoft.com/office/powerpoint/2010/main" val="2073541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00611-8674-4882-AB0D-05AABB73F6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8D97137-2C36-4479-AE7A-E1B5696721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340DDAC-0701-4AC9-A8D7-AE55184DA1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0FCA9D-39B4-4519-BA7F-69A5B0DED43B}"/>
              </a:ext>
            </a:extLst>
          </p:cNvPr>
          <p:cNvSpPr>
            <a:spLocks noGrp="1"/>
          </p:cNvSpPr>
          <p:nvPr>
            <p:ph type="dt" sz="half" idx="10"/>
          </p:nvPr>
        </p:nvSpPr>
        <p:spPr/>
        <p:txBody>
          <a:bodyPr/>
          <a:lstStyle/>
          <a:p>
            <a:fld id="{13234984-B986-473F-91F1-A2F789995F46}" type="datetimeFigureOut">
              <a:rPr lang="en-GB" smtClean="0"/>
              <a:t>31/01/2024</a:t>
            </a:fld>
            <a:endParaRPr lang="en-GB"/>
          </a:p>
        </p:txBody>
      </p:sp>
      <p:sp>
        <p:nvSpPr>
          <p:cNvPr id="6" name="Footer Placeholder 5">
            <a:extLst>
              <a:ext uri="{FF2B5EF4-FFF2-40B4-BE49-F238E27FC236}">
                <a16:creationId xmlns:a16="http://schemas.microsoft.com/office/drawing/2014/main" id="{633E1396-370D-47C4-B94C-39E947933B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E2E00C-8618-49AD-94F4-881D4D6D958D}"/>
              </a:ext>
            </a:extLst>
          </p:cNvPr>
          <p:cNvSpPr>
            <a:spLocks noGrp="1"/>
          </p:cNvSpPr>
          <p:nvPr>
            <p:ph type="sldNum" sz="quarter" idx="12"/>
          </p:nvPr>
        </p:nvSpPr>
        <p:spPr/>
        <p:txBody>
          <a:bodyPr/>
          <a:lstStyle/>
          <a:p>
            <a:fld id="{E5697DDE-613D-4D77-A1AB-B91FC39A783A}" type="slidenum">
              <a:rPr lang="en-GB" smtClean="0"/>
              <a:t>‹#›</a:t>
            </a:fld>
            <a:endParaRPr lang="en-GB"/>
          </a:p>
        </p:txBody>
      </p:sp>
    </p:spTree>
    <p:extLst>
      <p:ext uri="{BB962C8B-B14F-4D97-AF65-F5344CB8AC3E}">
        <p14:creationId xmlns:p14="http://schemas.microsoft.com/office/powerpoint/2010/main" val="4077401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B1028-F0C9-4985-A09F-B0D1360CCA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D30E712-11B6-4319-9B38-E341B0AE0D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E4640F0-20B8-476C-B519-9D798D639D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EDDBEB-EB24-4458-A3E1-6FAAE6191AD2}"/>
              </a:ext>
            </a:extLst>
          </p:cNvPr>
          <p:cNvSpPr>
            <a:spLocks noGrp="1"/>
          </p:cNvSpPr>
          <p:nvPr>
            <p:ph type="dt" sz="half" idx="10"/>
          </p:nvPr>
        </p:nvSpPr>
        <p:spPr/>
        <p:txBody>
          <a:bodyPr/>
          <a:lstStyle/>
          <a:p>
            <a:fld id="{13234984-B986-473F-91F1-A2F789995F46}" type="datetimeFigureOut">
              <a:rPr lang="en-GB" smtClean="0"/>
              <a:t>31/01/2024</a:t>
            </a:fld>
            <a:endParaRPr lang="en-GB"/>
          </a:p>
        </p:txBody>
      </p:sp>
      <p:sp>
        <p:nvSpPr>
          <p:cNvPr id="6" name="Footer Placeholder 5">
            <a:extLst>
              <a:ext uri="{FF2B5EF4-FFF2-40B4-BE49-F238E27FC236}">
                <a16:creationId xmlns:a16="http://schemas.microsoft.com/office/drawing/2014/main" id="{5EC3AABF-2FCD-4453-BB6A-87295F4343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A8BB27-7AE8-4336-B682-CFECF77F0E2C}"/>
              </a:ext>
            </a:extLst>
          </p:cNvPr>
          <p:cNvSpPr>
            <a:spLocks noGrp="1"/>
          </p:cNvSpPr>
          <p:nvPr>
            <p:ph type="sldNum" sz="quarter" idx="12"/>
          </p:nvPr>
        </p:nvSpPr>
        <p:spPr/>
        <p:txBody>
          <a:bodyPr/>
          <a:lstStyle/>
          <a:p>
            <a:fld id="{E5697DDE-613D-4D77-A1AB-B91FC39A783A}" type="slidenum">
              <a:rPr lang="en-GB" smtClean="0"/>
              <a:t>‹#›</a:t>
            </a:fld>
            <a:endParaRPr lang="en-GB"/>
          </a:p>
        </p:txBody>
      </p:sp>
    </p:spTree>
    <p:extLst>
      <p:ext uri="{BB962C8B-B14F-4D97-AF65-F5344CB8AC3E}">
        <p14:creationId xmlns:p14="http://schemas.microsoft.com/office/powerpoint/2010/main" val="1248098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957343-7E94-4787-83A3-2EFDE10900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430033-64DC-4957-B5D4-CF2C139D1E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FD2C56-0D7E-49A3-B5A7-3AB2EC67B9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234984-B986-473F-91F1-A2F789995F46}" type="datetimeFigureOut">
              <a:rPr lang="en-GB" smtClean="0"/>
              <a:t>31/01/2024</a:t>
            </a:fld>
            <a:endParaRPr lang="en-GB"/>
          </a:p>
        </p:txBody>
      </p:sp>
      <p:sp>
        <p:nvSpPr>
          <p:cNvPr id="5" name="Footer Placeholder 4">
            <a:extLst>
              <a:ext uri="{FF2B5EF4-FFF2-40B4-BE49-F238E27FC236}">
                <a16:creationId xmlns:a16="http://schemas.microsoft.com/office/drawing/2014/main" id="{F0CA2B63-38FC-400D-948D-79A9F61BD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3F7E5A8-DD02-4A2C-8BD0-C4A7C39887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697DDE-613D-4D77-A1AB-B91FC39A783A}" type="slidenum">
              <a:rPr lang="en-GB" smtClean="0"/>
              <a:t>‹#›</a:t>
            </a:fld>
            <a:endParaRPr lang="en-GB"/>
          </a:p>
        </p:txBody>
      </p:sp>
    </p:spTree>
    <p:extLst>
      <p:ext uri="{BB962C8B-B14F-4D97-AF65-F5344CB8AC3E}">
        <p14:creationId xmlns:p14="http://schemas.microsoft.com/office/powerpoint/2010/main" val="2720565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3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39.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4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4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4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5" Type="http://schemas.openxmlformats.org/officeDocument/2006/relationships/image" Target="../media/image127.jpeg"/><Relationship Id="rId4" Type="http://schemas.openxmlformats.org/officeDocument/2006/relationships/image" Target="../media/image126.jpeg"/></Relationships>
</file>

<file path=ppt/slides/_rels/slide48.xml.rels><?xml version="1.0" encoding="UTF-8" standalone="yes"?>
<Relationships xmlns="http://schemas.openxmlformats.org/package/2006/relationships"><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49.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5.jpeg"/><Relationship Id="rId7" Type="http://schemas.openxmlformats.org/officeDocument/2006/relationships/image" Target="../media/image139.jpeg"/><Relationship Id="rId2" Type="http://schemas.openxmlformats.org/officeDocument/2006/relationships/image" Target="../media/image134.jpeg"/><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5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5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5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5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jpeg"/><Relationship Id="rId4" Type="http://schemas.openxmlformats.org/officeDocument/2006/relationships/image" Target="../media/image159.jpeg"/></Relationships>
</file>

<file path=ppt/slides/_rels/slide5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xml"/><Relationship Id="rId5" Type="http://schemas.openxmlformats.org/officeDocument/2006/relationships/image" Target="../media/image168.jpeg"/><Relationship Id="rId4" Type="http://schemas.openxmlformats.org/officeDocument/2006/relationships/image" Target="../media/image167.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The Catholic Life of St John’s School 2022/2023</a:t>
            </a:r>
          </a:p>
        </p:txBody>
      </p:sp>
      <p:pic>
        <p:nvPicPr>
          <p:cNvPr id="4" name="Picture 3"/>
          <p:cNvPicPr>
            <a:picLocks noChangeAspect="1"/>
          </p:cNvPicPr>
          <p:nvPr/>
        </p:nvPicPr>
        <p:blipFill>
          <a:blip r:embed="rId2"/>
          <a:stretch>
            <a:fillRect/>
          </a:stretch>
        </p:blipFill>
        <p:spPr>
          <a:xfrm>
            <a:off x="4029000" y="3676852"/>
            <a:ext cx="4133999" cy="2125431"/>
          </a:xfrm>
          <a:prstGeom prst="rect">
            <a:avLst/>
          </a:prstGeom>
        </p:spPr>
      </p:pic>
    </p:spTree>
    <p:extLst>
      <p:ext uri="{BB962C8B-B14F-4D97-AF65-F5344CB8AC3E}">
        <p14:creationId xmlns:p14="http://schemas.microsoft.com/office/powerpoint/2010/main" val="2054171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The Feast of Our Lady of the Rosary</a:t>
            </a:r>
            <a:br>
              <a:rPr lang="en-GB" b="1" dirty="0"/>
            </a:br>
            <a:r>
              <a:rPr lang="en-GB" sz="1400" b="1" dirty="0"/>
              <a:t>7</a:t>
            </a:r>
            <a:r>
              <a:rPr lang="en-GB" sz="1400" b="1" baseline="30000" dirty="0"/>
              <a:t>th</a:t>
            </a:r>
            <a:r>
              <a:rPr lang="en-GB" sz="1400" b="1" dirty="0"/>
              <a:t> October</a:t>
            </a:r>
          </a:p>
        </p:txBody>
      </p:sp>
      <p:sp>
        <p:nvSpPr>
          <p:cNvPr id="3" name="Content Placeholder 2"/>
          <p:cNvSpPr>
            <a:spLocks noGrp="1"/>
          </p:cNvSpPr>
          <p:nvPr>
            <p:ph idx="1"/>
          </p:nvPr>
        </p:nvSpPr>
        <p:spPr>
          <a:xfrm>
            <a:off x="838200" y="1487978"/>
            <a:ext cx="10515600" cy="4688985"/>
          </a:xfrm>
        </p:spPr>
        <p:txBody>
          <a:bodyPr/>
          <a:lstStyle/>
          <a:p>
            <a:pPr marL="0" indent="0" algn="ctr">
              <a:buNone/>
            </a:pPr>
            <a:r>
              <a:rPr lang="en-GB" dirty="0"/>
              <a:t>We had a special assembly in school to mark this occasion.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697182" y="2561706"/>
            <a:ext cx="4910050" cy="368253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746118" y="2549204"/>
            <a:ext cx="4924339" cy="3693254"/>
          </a:xfrm>
          <a:prstGeom prst="rect">
            <a:avLst/>
          </a:prstGeom>
        </p:spPr>
      </p:pic>
    </p:spTree>
    <p:extLst>
      <p:ext uri="{BB962C8B-B14F-4D97-AF65-F5344CB8AC3E}">
        <p14:creationId xmlns:p14="http://schemas.microsoft.com/office/powerpoint/2010/main" val="2930625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4815"/>
            <a:ext cx="10515600" cy="1022465"/>
          </a:xfrm>
        </p:spPr>
        <p:txBody>
          <a:bodyPr/>
          <a:lstStyle/>
          <a:p>
            <a:r>
              <a:rPr lang="en-GB" dirty="0"/>
              <a:t>                           </a:t>
            </a:r>
            <a:r>
              <a:rPr lang="en-GB" b="1" dirty="0"/>
              <a:t>All Saints’ Day </a:t>
            </a:r>
          </a:p>
        </p:txBody>
      </p:sp>
      <p:sp>
        <p:nvSpPr>
          <p:cNvPr id="3" name="Content Placeholder 2"/>
          <p:cNvSpPr>
            <a:spLocks noGrp="1"/>
          </p:cNvSpPr>
          <p:nvPr>
            <p:ph idx="1"/>
          </p:nvPr>
        </p:nvSpPr>
        <p:spPr>
          <a:xfrm>
            <a:off x="838200" y="864524"/>
            <a:ext cx="10515600" cy="5312439"/>
          </a:xfrm>
        </p:spPr>
        <p:txBody>
          <a:bodyPr>
            <a:normAutofit/>
          </a:bodyPr>
          <a:lstStyle/>
          <a:p>
            <a:pPr marL="0" indent="0" algn="ctr">
              <a:buNone/>
            </a:pPr>
            <a:r>
              <a:rPr lang="en-GB" sz="1800" dirty="0"/>
              <a:t>On 1st November, we celebrated All Saint’s Day. It is a time when we remember all of the saints who have died and the wonderful things they have done. KS2 children attended mass, KS1 children had a special assembly. In the assembly the children prayed and gave thanks to the saints. They learnt that the saints in heaven can strengthen and help us to follow the path that leads us to God’s love and the lasting happiness he offers to all. We are all called by God to be saints and to let his love shine out through our lives to fill the world with the light of his love! The Gospel, children heard today, helps to shape our lives and make them pleasing to God. If we can grow closer to God we will find the true and lasting happiness that the saints already enjoy</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879" b="5502"/>
          <a:stretch/>
        </p:blipFill>
        <p:spPr>
          <a:xfrm rot="5400000">
            <a:off x="3722790" y="3091025"/>
            <a:ext cx="4175611" cy="335834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1614" y="2682390"/>
            <a:ext cx="2626821" cy="197011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338" y="4632267"/>
            <a:ext cx="2887287" cy="216546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22043"/>
          <a:stretch/>
        </p:blipFill>
        <p:spPr>
          <a:xfrm>
            <a:off x="7547956" y="2682390"/>
            <a:ext cx="4541159" cy="2655102"/>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8879" t="17640" b="19586"/>
          <a:stretch/>
        </p:blipFill>
        <p:spPr>
          <a:xfrm>
            <a:off x="8242069" y="5226129"/>
            <a:ext cx="3169920" cy="1631871"/>
          </a:xfrm>
          <a:prstGeom prst="rect">
            <a:avLst/>
          </a:prstGeom>
        </p:spPr>
      </p:pic>
    </p:spTree>
    <p:extLst>
      <p:ext uri="{BB962C8B-B14F-4D97-AF65-F5344CB8AC3E}">
        <p14:creationId xmlns:p14="http://schemas.microsoft.com/office/powerpoint/2010/main" val="2775062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3072592"/>
            <a:ext cx="5047211" cy="3785408"/>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7442" y="2402378"/>
            <a:ext cx="5940828" cy="4455621"/>
          </a:xfrm>
          <a:prstGeom prst="rect">
            <a:avLst/>
          </a:prstGeom>
        </p:spPr>
      </p:pic>
      <p:pic>
        <p:nvPicPr>
          <p:cNvPr id="8" name="Picture 7"/>
          <p:cNvPicPr>
            <a:picLocks noChangeAspect="1"/>
          </p:cNvPicPr>
          <p:nvPr/>
        </p:nvPicPr>
        <p:blipFill>
          <a:blip r:embed="rId4"/>
          <a:stretch>
            <a:fillRect/>
          </a:stretch>
        </p:blipFill>
        <p:spPr>
          <a:xfrm>
            <a:off x="1823258" y="0"/>
            <a:ext cx="5142807" cy="3857105"/>
          </a:xfrm>
          <a:prstGeom prst="rect">
            <a:avLst/>
          </a:prstGeom>
        </p:spPr>
      </p:pic>
    </p:spTree>
    <p:extLst>
      <p:ext uri="{BB962C8B-B14F-4D97-AF65-F5344CB8AC3E}">
        <p14:creationId xmlns:p14="http://schemas.microsoft.com/office/powerpoint/2010/main" val="2387449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9259"/>
            <a:ext cx="9561022" cy="1391430"/>
          </a:xfrm>
        </p:spPr>
        <p:txBody>
          <a:bodyPr/>
          <a:lstStyle/>
          <a:p>
            <a:pPr algn="ctr"/>
            <a:r>
              <a:rPr lang="en-GB" b="1" dirty="0"/>
              <a:t>Book of Remembrance</a:t>
            </a:r>
          </a:p>
        </p:txBody>
      </p:sp>
      <p:pic>
        <p:nvPicPr>
          <p:cNvPr id="4" name="Content Placeholder 3"/>
          <p:cNvPicPr>
            <a:picLocks noGrp="1" noChangeAspect="1"/>
          </p:cNvPicPr>
          <p:nvPr>
            <p:ph idx="1"/>
          </p:nvPr>
        </p:nvPicPr>
        <p:blipFill>
          <a:blip r:embed="rId2"/>
          <a:stretch>
            <a:fillRect/>
          </a:stretch>
        </p:blipFill>
        <p:spPr>
          <a:xfrm>
            <a:off x="938784" y="727437"/>
            <a:ext cx="2103302" cy="963251"/>
          </a:xfrm>
          <a:prstGeom prst="rect">
            <a:avLst/>
          </a:prstGeom>
        </p:spPr>
      </p:pic>
      <p:sp>
        <p:nvSpPr>
          <p:cNvPr id="5" name="Rectangle 4"/>
          <p:cNvSpPr/>
          <p:nvPr/>
        </p:nvSpPr>
        <p:spPr>
          <a:xfrm>
            <a:off x="465513" y="1811085"/>
            <a:ext cx="4148051" cy="4801314"/>
          </a:xfrm>
          <a:prstGeom prst="rect">
            <a:avLst/>
          </a:prstGeom>
        </p:spPr>
        <p:txBody>
          <a:bodyPr wrap="square">
            <a:spAutoFit/>
          </a:bodyPr>
          <a:lstStyle/>
          <a:p>
            <a:r>
              <a:rPr lang="en-GB" b="1" dirty="0"/>
              <a:t>Homework</a:t>
            </a:r>
          </a:p>
          <a:p>
            <a:r>
              <a:rPr lang="en-GB" dirty="0"/>
              <a:t>The month of November is traditionally a time in which we remember those who have died.</a:t>
            </a:r>
          </a:p>
          <a:p>
            <a:r>
              <a:rPr lang="en-GB" dirty="0"/>
              <a:t>Think about all the people you know who have died. Write their names and bring them back to school. We will collect them and put them into our book of remembrance. We will display the book in our school during the month of November.</a:t>
            </a:r>
          </a:p>
          <a:p>
            <a:r>
              <a:rPr lang="en-GB" dirty="0"/>
              <a:t>You could also write a prayer for your loved ones. Or you could write a fond memory, or something you loved about their character, you can even share a funny story that you remember about them.</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3736" y="165302"/>
            <a:ext cx="3638182" cy="241900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738069" y="2250299"/>
            <a:ext cx="5225172" cy="347418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022827" y="3208387"/>
            <a:ext cx="4299998" cy="2859041"/>
          </a:xfrm>
          <a:prstGeom prst="rect">
            <a:avLst/>
          </a:prstGeom>
        </p:spPr>
      </p:pic>
    </p:spTree>
    <p:extLst>
      <p:ext uri="{BB962C8B-B14F-4D97-AF65-F5344CB8AC3E}">
        <p14:creationId xmlns:p14="http://schemas.microsoft.com/office/powerpoint/2010/main" val="4103274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001" r="8243"/>
          <a:stretch/>
        </p:blipFill>
        <p:spPr>
          <a:xfrm>
            <a:off x="337890" y="803159"/>
            <a:ext cx="6685515" cy="512381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74601" y="1196151"/>
            <a:ext cx="6512913" cy="4330394"/>
          </a:xfrm>
          <a:prstGeom prst="rect">
            <a:avLst/>
          </a:prstGeom>
        </p:spPr>
      </p:pic>
    </p:spTree>
    <p:extLst>
      <p:ext uri="{BB962C8B-B14F-4D97-AF65-F5344CB8AC3E}">
        <p14:creationId xmlns:p14="http://schemas.microsoft.com/office/powerpoint/2010/main" val="1821610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721" r="5052"/>
          <a:stretch/>
        </p:blipFill>
        <p:spPr>
          <a:xfrm rot="5400000">
            <a:off x="-395929" y="1353964"/>
            <a:ext cx="5727471" cy="431633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547" y="1135971"/>
            <a:ext cx="7332380" cy="4875253"/>
          </a:xfrm>
          <a:prstGeom prst="rect">
            <a:avLst/>
          </a:prstGeom>
        </p:spPr>
      </p:pic>
    </p:spTree>
    <p:extLst>
      <p:ext uri="{BB962C8B-B14F-4D97-AF65-F5344CB8AC3E}">
        <p14:creationId xmlns:p14="http://schemas.microsoft.com/office/powerpoint/2010/main" val="621227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2575512" y="1537987"/>
            <a:ext cx="6061279" cy="403010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930423" y="1650477"/>
            <a:ext cx="5722910" cy="380512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98697" y="1853463"/>
            <a:ext cx="5112327" cy="3399153"/>
          </a:xfrm>
          <a:prstGeom prst="rect">
            <a:avLst/>
          </a:prstGeom>
        </p:spPr>
      </p:pic>
    </p:spTree>
    <p:extLst>
      <p:ext uri="{BB962C8B-B14F-4D97-AF65-F5344CB8AC3E}">
        <p14:creationId xmlns:p14="http://schemas.microsoft.com/office/powerpoint/2010/main" val="4168992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5241" y="53641"/>
            <a:ext cx="5081610" cy="337873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366" y="3566160"/>
            <a:ext cx="4950927" cy="329184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218193" y="1284192"/>
            <a:ext cx="6550420" cy="4355332"/>
          </a:xfrm>
          <a:prstGeom prst="rect">
            <a:avLst/>
          </a:prstGeom>
        </p:spPr>
      </p:pic>
    </p:spTree>
    <p:extLst>
      <p:ext uri="{BB962C8B-B14F-4D97-AF65-F5344CB8AC3E}">
        <p14:creationId xmlns:p14="http://schemas.microsoft.com/office/powerpoint/2010/main" val="1810241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Reception and Year 1 children visited our church.</a:t>
            </a:r>
            <a:br>
              <a:rPr lang="en-GB" b="1" dirty="0"/>
            </a:b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37114" y="1252046"/>
            <a:ext cx="8219782" cy="5465281"/>
          </a:xfrm>
        </p:spPr>
      </p:pic>
    </p:spTree>
    <p:extLst>
      <p:ext uri="{BB962C8B-B14F-4D97-AF65-F5344CB8AC3E}">
        <p14:creationId xmlns:p14="http://schemas.microsoft.com/office/powerpoint/2010/main" val="2894191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3280"/>
          <a:stretch/>
        </p:blipFill>
        <p:spPr>
          <a:xfrm>
            <a:off x="1138844" y="0"/>
            <a:ext cx="9750829" cy="6703136"/>
          </a:xfrm>
          <a:prstGeom prst="rect">
            <a:avLst/>
          </a:prstGeom>
        </p:spPr>
      </p:pic>
    </p:spTree>
    <p:extLst>
      <p:ext uri="{BB962C8B-B14F-4D97-AF65-F5344CB8AC3E}">
        <p14:creationId xmlns:p14="http://schemas.microsoft.com/office/powerpoint/2010/main" val="610417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127"/>
            <a:ext cx="10515600" cy="1039091"/>
          </a:xfrm>
        </p:spPr>
        <p:txBody>
          <a:bodyPr/>
          <a:lstStyle/>
          <a:p>
            <a:pPr algn="ctr"/>
            <a:r>
              <a:rPr lang="en-GB" b="1" dirty="0"/>
              <a:t>Start of the School Year Mass</a:t>
            </a:r>
          </a:p>
        </p:txBody>
      </p:sp>
      <p:sp>
        <p:nvSpPr>
          <p:cNvPr id="3" name="Content Placeholder 2"/>
          <p:cNvSpPr>
            <a:spLocks noGrp="1"/>
          </p:cNvSpPr>
          <p:nvPr>
            <p:ph idx="1"/>
          </p:nvPr>
        </p:nvSpPr>
        <p:spPr>
          <a:xfrm>
            <a:off x="838200" y="1014153"/>
            <a:ext cx="10515600" cy="5162810"/>
          </a:xfrm>
        </p:spPr>
        <p:txBody>
          <a:bodyPr/>
          <a:lstStyle/>
          <a:p>
            <a:pPr marL="0" indent="0" algn="ctr">
              <a:buNone/>
            </a:pPr>
            <a:r>
              <a:rPr lang="en-GB" dirty="0"/>
              <a:t>The KS2 children joined with the parish community to celebrate a special mass to mark the beginning of the academic year.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1673"/>
            <a:ext cx="3657600" cy="27432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6072" y="4197927"/>
            <a:ext cx="3435928" cy="257694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0317" y="2137410"/>
            <a:ext cx="5273039" cy="3954780"/>
          </a:xfrm>
          <a:prstGeom prst="rect">
            <a:avLst/>
          </a:prstGeom>
        </p:spPr>
      </p:pic>
    </p:spTree>
    <p:extLst>
      <p:ext uri="{BB962C8B-B14F-4D97-AF65-F5344CB8AC3E}">
        <p14:creationId xmlns:p14="http://schemas.microsoft.com/office/powerpoint/2010/main" val="236356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45365" y="215497"/>
            <a:ext cx="9811551" cy="6523638"/>
          </a:xfrm>
        </p:spPr>
      </p:pic>
    </p:spTree>
    <p:extLst>
      <p:ext uri="{BB962C8B-B14F-4D97-AF65-F5344CB8AC3E}">
        <p14:creationId xmlns:p14="http://schemas.microsoft.com/office/powerpoint/2010/main" val="2924017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4154" y="118091"/>
            <a:ext cx="10000210" cy="6649076"/>
          </a:xfrm>
        </p:spPr>
      </p:pic>
    </p:spTree>
    <p:extLst>
      <p:ext uri="{BB962C8B-B14F-4D97-AF65-F5344CB8AC3E}">
        <p14:creationId xmlns:p14="http://schemas.microsoft.com/office/powerpoint/2010/main" val="130987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4740" r="28727"/>
          <a:stretch/>
        </p:blipFill>
        <p:spPr>
          <a:xfrm rot="16200000">
            <a:off x="6362338" y="740468"/>
            <a:ext cx="6494088" cy="516524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1750" t="3137" r="10935"/>
          <a:stretch/>
        </p:blipFill>
        <p:spPr>
          <a:xfrm>
            <a:off x="595161" y="76043"/>
            <a:ext cx="4501773" cy="3749957"/>
          </a:xfrm>
          <a:prstGeom prst="rect">
            <a:avLst/>
          </a:prstGeom>
        </p:spPr>
      </p:pic>
      <p:pic>
        <p:nvPicPr>
          <p:cNvPr id="10" name="Picture 9"/>
          <p:cNvPicPr>
            <a:picLocks noChangeAspect="1"/>
          </p:cNvPicPr>
          <p:nvPr/>
        </p:nvPicPr>
        <p:blipFill>
          <a:blip r:embed="rId4"/>
          <a:stretch>
            <a:fillRect/>
          </a:stretch>
        </p:blipFill>
        <p:spPr>
          <a:xfrm>
            <a:off x="2475031" y="3826000"/>
            <a:ext cx="4417392" cy="2936702"/>
          </a:xfrm>
          <a:prstGeom prst="rect">
            <a:avLst/>
          </a:prstGeom>
        </p:spPr>
      </p:pic>
    </p:spTree>
    <p:extLst>
      <p:ext uri="{BB962C8B-B14F-4D97-AF65-F5344CB8AC3E}">
        <p14:creationId xmlns:p14="http://schemas.microsoft.com/office/powerpoint/2010/main" val="1611499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dirty="0"/>
              <a:t>‘</a:t>
            </a:r>
            <a:r>
              <a:rPr lang="en-GB" b="1" dirty="0" err="1"/>
              <a:t>Laudato</a:t>
            </a:r>
            <a:r>
              <a:rPr lang="en-GB" b="1" dirty="0"/>
              <a:t> Si’ </a:t>
            </a:r>
            <a:br>
              <a:rPr lang="en-GB" b="1" dirty="0"/>
            </a:br>
            <a:r>
              <a:rPr lang="en-GB" sz="4000" b="1" dirty="0"/>
              <a:t>We want to look after our precious, wonderful world.</a:t>
            </a:r>
            <a:br>
              <a:rPr lang="en-GB" sz="4000" b="1" dirty="0"/>
            </a:br>
            <a:endParaRPr lang="en-GB" sz="4000" b="1" dirty="0"/>
          </a:p>
        </p:txBody>
      </p:sp>
      <p:sp>
        <p:nvSpPr>
          <p:cNvPr id="3" name="Content Placeholder 2"/>
          <p:cNvSpPr>
            <a:spLocks noGrp="1"/>
          </p:cNvSpPr>
          <p:nvPr>
            <p:ph idx="1"/>
          </p:nvPr>
        </p:nvSpPr>
        <p:spPr>
          <a:xfrm>
            <a:off x="6918666" y="1540934"/>
            <a:ext cx="4435134" cy="3403600"/>
          </a:xfrm>
        </p:spPr>
        <p:txBody>
          <a:bodyPr/>
          <a:lstStyle/>
          <a:p>
            <a:pPr marL="0" indent="0" algn="ctr">
              <a:buNone/>
            </a:pPr>
            <a:r>
              <a:rPr lang="en-GB" dirty="0"/>
              <a:t>After special assemblies about </a:t>
            </a:r>
            <a:r>
              <a:rPr lang="en-GB" dirty="0" err="1"/>
              <a:t>Laudato</a:t>
            </a:r>
            <a:r>
              <a:rPr lang="en-GB" dirty="0"/>
              <a:t> Si, each class made a poster illustrating Pope Francis' important message to all of us;                                           Care for Our Common Home. </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2323" r="10845"/>
          <a:stretch/>
        </p:blipFill>
        <p:spPr>
          <a:xfrm>
            <a:off x="0" y="1371906"/>
            <a:ext cx="5842000" cy="5055576"/>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801" t="49198" r="5919" b="6043"/>
          <a:stretch/>
        </p:blipFill>
        <p:spPr>
          <a:xfrm>
            <a:off x="5994560" y="4324844"/>
            <a:ext cx="6079067" cy="1984443"/>
          </a:xfrm>
          <a:prstGeom prst="rect">
            <a:avLst/>
          </a:prstGeom>
        </p:spPr>
      </p:pic>
    </p:spTree>
    <p:extLst>
      <p:ext uri="{BB962C8B-B14F-4D97-AF65-F5344CB8AC3E}">
        <p14:creationId xmlns:p14="http://schemas.microsoft.com/office/powerpoint/2010/main" val="2918611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645" r="9223"/>
          <a:stretch/>
        </p:blipFill>
        <p:spPr>
          <a:xfrm rot="16200000">
            <a:off x="5871533" y="976133"/>
            <a:ext cx="6452113" cy="4980711"/>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790" t="301" r="9444" b="46696"/>
          <a:stretch/>
        </p:blipFill>
        <p:spPr>
          <a:xfrm>
            <a:off x="216131" y="315883"/>
            <a:ext cx="6267773" cy="273488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902" y="3154489"/>
            <a:ext cx="5570081" cy="3703511"/>
          </a:xfrm>
          <a:prstGeom prst="rect">
            <a:avLst/>
          </a:prstGeom>
        </p:spPr>
      </p:pic>
    </p:spTree>
    <p:extLst>
      <p:ext uri="{BB962C8B-B14F-4D97-AF65-F5344CB8AC3E}">
        <p14:creationId xmlns:p14="http://schemas.microsoft.com/office/powerpoint/2010/main" val="2176222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509" r="6904"/>
          <a:stretch/>
        </p:blipFill>
        <p:spPr>
          <a:xfrm rot="16200000">
            <a:off x="7268861" y="1284388"/>
            <a:ext cx="5569528" cy="4276753"/>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6130" r="6667"/>
          <a:stretch/>
        </p:blipFill>
        <p:spPr>
          <a:xfrm>
            <a:off x="-5251" y="403167"/>
            <a:ext cx="7920498" cy="6039196"/>
          </a:xfrm>
          <a:prstGeom prst="rect">
            <a:avLst/>
          </a:prstGeom>
        </p:spPr>
      </p:pic>
    </p:spTree>
    <p:extLst>
      <p:ext uri="{BB962C8B-B14F-4D97-AF65-F5344CB8AC3E}">
        <p14:creationId xmlns:p14="http://schemas.microsoft.com/office/powerpoint/2010/main" val="189474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Poppy Appeal</a:t>
            </a:r>
          </a:p>
        </p:txBody>
      </p:sp>
      <p:sp>
        <p:nvSpPr>
          <p:cNvPr id="3" name="Content Placeholder 2"/>
          <p:cNvSpPr>
            <a:spLocks noGrp="1"/>
          </p:cNvSpPr>
          <p:nvPr>
            <p:ph idx="1"/>
          </p:nvPr>
        </p:nvSpPr>
        <p:spPr/>
        <p:txBody>
          <a:bodyPr/>
          <a:lstStyle/>
          <a:p>
            <a:pPr marL="0" indent="0">
              <a:buNone/>
            </a:pPr>
            <a:r>
              <a:rPr lang="en-GB" dirty="0"/>
              <a:t>During the month of November we are selling poppies on behalf of the Royal British Legion.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527" y="2726574"/>
            <a:ext cx="5020887" cy="376566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9087" y="2371204"/>
            <a:ext cx="5616633" cy="4212475"/>
          </a:xfrm>
          <a:prstGeom prst="rect">
            <a:avLst/>
          </a:prstGeom>
        </p:spPr>
      </p:pic>
    </p:spTree>
    <p:extLst>
      <p:ext uri="{BB962C8B-B14F-4D97-AF65-F5344CB8AC3E}">
        <p14:creationId xmlns:p14="http://schemas.microsoft.com/office/powerpoint/2010/main" val="982744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71353" y="164364"/>
            <a:ext cx="8620299" cy="6465224"/>
          </a:xfrm>
        </p:spPr>
      </p:pic>
    </p:spTree>
    <p:extLst>
      <p:ext uri="{BB962C8B-B14F-4D97-AF65-F5344CB8AC3E}">
        <p14:creationId xmlns:p14="http://schemas.microsoft.com/office/powerpoint/2010/main" val="2209535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0438"/>
            <a:ext cx="10515600" cy="1025032"/>
          </a:xfrm>
        </p:spPr>
        <p:txBody>
          <a:bodyPr/>
          <a:lstStyle/>
          <a:p>
            <a:pPr algn="ctr"/>
            <a:r>
              <a:rPr lang="en-GB" b="1" dirty="0"/>
              <a:t>                                       Remembrance Day</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42303" y="1343486"/>
            <a:ext cx="6544412" cy="4351338"/>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010" r="10663"/>
          <a:stretch/>
        </p:blipFill>
        <p:spPr>
          <a:xfrm>
            <a:off x="683125" y="130438"/>
            <a:ext cx="4343875" cy="3640863"/>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3787" t="4121" r="21014" b="2424"/>
          <a:stretch/>
        </p:blipFill>
        <p:spPr>
          <a:xfrm>
            <a:off x="83503" y="3940197"/>
            <a:ext cx="2687858" cy="2561604"/>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9454" r="7637"/>
          <a:stretch/>
        </p:blipFill>
        <p:spPr>
          <a:xfrm rot="16200000">
            <a:off x="2616217" y="3923238"/>
            <a:ext cx="3257308" cy="2612213"/>
          </a:xfrm>
          <a:prstGeom prst="rect">
            <a:avLst/>
          </a:prstGeom>
        </p:spPr>
      </p:pic>
    </p:spTree>
    <p:extLst>
      <p:ext uri="{BB962C8B-B14F-4D97-AF65-F5344CB8AC3E}">
        <p14:creationId xmlns:p14="http://schemas.microsoft.com/office/powerpoint/2010/main" val="30705029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390" r="8507"/>
          <a:stretch/>
        </p:blipFill>
        <p:spPr>
          <a:xfrm>
            <a:off x="620568" y="0"/>
            <a:ext cx="4846012" cy="3786072"/>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518" t="8969" r="8843" b="5596"/>
          <a:stretch/>
        </p:blipFill>
        <p:spPr>
          <a:xfrm>
            <a:off x="6222796" y="0"/>
            <a:ext cx="5348636" cy="358731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908" t="3151" r="8360" b="2304"/>
          <a:stretch/>
        </p:blipFill>
        <p:spPr>
          <a:xfrm>
            <a:off x="7321008" y="3449784"/>
            <a:ext cx="4810828" cy="340821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8485" t="-182" r="6909" b="6550"/>
          <a:stretch/>
        </p:blipFill>
        <p:spPr>
          <a:xfrm rot="5400000">
            <a:off x="-347096" y="4188471"/>
            <a:ext cx="3046393" cy="2241594"/>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7178" t="7152" r="3847" b="1455"/>
          <a:stretch/>
        </p:blipFill>
        <p:spPr>
          <a:xfrm>
            <a:off x="2508163" y="3786072"/>
            <a:ext cx="4460502" cy="3046394"/>
          </a:xfrm>
          <a:prstGeom prst="rect">
            <a:avLst/>
          </a:prstGeom>
        </p:spPr>
      </p:pic>
    </p:spTree>
    <p:extLst>
      <p:ext uri="{BB962C8B-B14F-4D97-AF65-F5344CB8AC3E}">
        <p14:creationId xmlns:p14="http://schemas.microsoft.com/office/powerpoint/2010/main" val="4009553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40220"/>
          </a:xfrm>
        </p:spPr>
        <p:txBody>
          <a:bodyPr>
            <a:normAutofit fontScale="90000"/>
          </a:bodyPr>
          <a:lstStyle/>
          <a:p>
            <a:pPr algn="ctr"/>
            <a:r>
              <a:rPr lang="en-GB" b="1" dirty="0"/>
              <a:t>        Floods in Pakistan - Cake sale   </a:t>
            </a:r>
            <a:r>
              <a:rPr lang="en-GB" sz="2200" b="1" dirty="0"/>
              <a:t>5</a:t>
            </a:r>
            <a:r>
              <a:rPr lang="en-GB" sz="2200" b="1" baseline="30000" dirty="0"/>
              <a:t>th</a:t>
            </a:r>
            <a:r>
              <a:rPr lang="en-GB" sz="2200" b="1" dirty="0"/>
              <a:t> October  </a:t>
            </a:r>
            <a:br>
              <a:rPr lang="en-GB" b="1" dirty="0"/>
            </a:br>
            <a:endParaRPr lang="en-GB" b="1" dirty="0"/>
          </a:p>
        </p:txBody>
      </p:sp>
      <p:sp>
        <p:nvSpPr>
          <p:cNvPr id="3" name="Content Placeholder 2"/>
          <p:cNvSpPr>
            <a:spLocks noGrp="1"/>
          </p:cNvSpPr>
          <p:nvPr>
            <p:ph idx="1"/>
          </p:nvPr>
        </p:nvSpPr>
        <p:spPr>
          <a:xfrm>
            <a:off x="838200" y="914400"/>
            <a:ext cx="10515600" cy="5262563"/>
          </a:xfrm>
        </p:spPr>
        <p:txBody>
          <a:bodyPr/>
          <a:lstStyle/>
          <a:p>
            <a:pPr marL="0" indent="0">
              <a:buNone/>
            </a:pPr>
            <a:r>
              <a:rPr lang="en-GB" dirty="0"/>
              <a:t>Raising money to help the victims of the floods in Pakistan. This is a cause very close to the heart of Fr Azad.                                                                     We raised over £100 which we donated via DEC.</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85874" y="3214685"/>
            <a:ext cx="3909954" cy="293246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549921" y="3177712"/>
            <a:ext cx="3975793" cy="298184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37208" y="3159355"/>
            <a:ext cx="4024744" cy="301855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687786" y="3152317"/>
            <a:ext cx="4004816" cy="3003612"/>
          </a:xfrm>
          <a:prstGeom prst="rect">
            <a:avLst/>
          </a:prstGeom>
        </p:spPr>
      </p:pic>
      <p:pic>
        <p:nvPicPr>
          <p:cNvPr id="9" name="Picture 8"/>
          <p:cNvPicPr>
            <a:picLocks noChangeAspect="1"/>
          </p:cNvPicPr>
          <p:nvPr/>
        </p:nvPicPr>
        <p:blipFill>
          <a:blip r:embed="rId6"/>
          <a:stretch>
            <a:fillRect/>
          </a:stretch>
        </p:blipFill>
        <p:spPr>
          <a:xfrm>
            <a:off x="8737601" y="1379941"/>
            <a:ext cx="2841055" cy="1188508"/>
          </a:xfrm>
          <a:prstGeom prst="rect">
            <a:avLst/>
          </a:prstGeom>
        </p:spPr>
      </p:pic>
    </p:spTree>
    <p:extLst>
      <p:ext uri="{BB962C8B-B14F-4D97-AF65-F5344CB8AC3E}">
        <p14:creationId xmlns:p14="http://schemas.microsoft.com/office/powerpoint/2010/main" val="1910453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0385"/>
          <a:stretch/>
        </p:blipFill>
        <p:spPr>
          <a:xfrm rot="16200000">
            <a:off x="-746887" y="1092264"/>
            <a:ext cx="6215402" cy="4611494"/>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6561" y="991294"/>
            <a:ext cx="7525439" cy="5003616"/>
          </a:xfrm>
          <a:prstGeom prst="rect">
            <a:avLst/>
          </a:prstGeom>
        </p:spPr>
      </p:pic>
    </p:spTree>
    <p:extLst>
      <p:ext uri="{BB962C8B-B14F-4D97-AF65-F5344CB8AC3E}">
        <p14:creationId xmlns:p14="http://schemas.microsoft.com/office/powerpoint/2010/main" val="1863720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63781" y="198870"/>
            <a:ext cx="9825643" cy="6533007"/>
          </a:xfrm>
        </p:spPr>
      </p:pic>
    </p:spTree>
    <p:extLst>
      <p:ext uri="{BB962C8B-B14F-4D97-AF65-F5344CB8AC3E}">
        <p14:creationId xmlns:p14="http://schemas.microsoft.com/office/powerpoint/2010/main" val="3267170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90216" y="2506662"/>
            <a:ext cx="5801784"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340" y="81235"/>
            <a:ext cx="4901489" cy="3676117"/>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28243" b="13333"/>
          <a:stretch/>
        </p:blipFill>
        <p:spPr>
          <a:xfrm>
            <a:off x="77586" y="3450388"/>
            <a:ext cx="7493526" cy="3283528"/>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3384" t="29091" r="16580" b="17455"/>
          <a:stretch/>
        </p:blipFill>
        <p:spPr>
          <a:xfrm>
            <a:off x="5739689" y="81235"/>
            <a:ext cx="6064480" cy="3077601"/>
          </a:xfrm>
          <a:prstGeom prst="rect">
            <a:avLst/>
          </a:prstGeom>
        </p:spPr>
      </p:pic>
    </p:spTree>
    <p:extLst>
      <p:ext uri="{BB962C8B-B14F-4D97-AF65-F5344CB8AC3E}">
        <p14:creationId xmlns:p14="http://schemas.microsoft.com/office/powerpoint/2010/main" val="1707655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681452" cy="1962439"/>
          </a:xfrm>
        </p:spPr>
        <p:txBody>
          <a:bodyPr>
            <a:normAutofit fontScale="90000"/>
          </a:bodyPr>
          <a:lstStyle/>
          <a:p>
            <a:pPr algn="ctr"/>
            <a:r>
              <a:rPr lang="en-GB" b="1" dirty="0"/>
              <a:t>St John </a:t>
            </a:r>
            <a:br>
              <a:rPr lang="en-GB" b="1" dirty="0"/>
            </a:br>
            <a:r>
              <a:rPr lang="en-GB" sz="2700" b="1" dirty="0"/>
              <a:t>We had a special</a:t>
            </a:r>
            <a:br>
              <a:rPr lang="en-GB" sz="2700" b="1" dirty="0"/>
            </a:br>
            <a:r>
              <a:rPr lang="en-GB" sz="2700" b="1" dirty="0"/>
              <a:t>assembly for our Patron Saint St John.</a:t>
            </a:r>
            <a:br>
              <a:rPr lang="en-GB" sz="2700" b="1" dirty="0"/>
            </a:br>
            <a:r>
              <a:rPr lang="en-GB" sz="2700" b="1" dirty="0"/>
              <a:t>Each class wrote a prayer</a:t>
            </a:r>
            <a:br>
              <a:rPr lang="en-GB" sz="2700" b="1" dirty="0"/>
            </a:br>
            <a:r>
              <a:rPr lang="en-GB" sz="2700" b="1" dirty="0"/>
              <a:t>to St John. </a:t>
            </a:r>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644" t="3129" r="5120"/>
          <a:stretch/>
        </p:blipFill>
        <p:spPr>
          <a:xfrm>
            <a:off x="764771" y="2551837"/>
            <a:ext cx="4572001" cy="4215159"/>
          </a:xfrm>
        </p:spPr>
      </p:pic>
      <p:sp>
        <p:nvSpPr>
          <p:cNvPr id="7" name="Rectangle 6"/>
          <p:cNvSpPr/>
          <p:nvPr/>
        </p:nvSpPr>
        <p:spPr>
          <a:xfrm>
            <a:off x="5336771" y="365126"/>
            <a:ext cx="3657599" cy="1754326"/>
          </a:xfrm>
          <a:prstGeom prst="rect">
            <a:avLst/>
          </a:prstGeom>
        </p:spPr>
        <p:txBody>
          <a:bodyPr wrap="square">
            <a:spAutoFit/>
          </a:bodyPr>
          <a:lstStyle/>
          <a:p>
            <a:pPr algn="ctr"/>
            <a:r>
              <a:rPr lang="en-GB" b="1" dirty="0"/>
              <a:t>“A new command I give</a:t>
            </a:r>
          </a:p>
          <a:p>
            <a:pPr algn="ctr"/>
            <a:r>
              <a:rPr lang="en-GB" b="1" dirty="0"/>
              <a:t>you: Love one another.</a:t>
            </a:r>
          </a:p>
          <a:p>
            <a:pPr algn="ctr"/>
            <a:r>
              <a:rPr lang="en-GB" b="1" dirty="0"/>
              <a:t>As I have loved you, so</a:t>
            </a:r>
          </a:p>
          <a:p>
            <a:pPr algn="ctr"/>
            <a:r>
              <a:rPr lang="en-GB" b="1" dirty="0"/>
              <a:t>you must love one</a:t>
            </a:r>
          </a:p>
          <a:p>
            <a:pPr algn="ctr"/>
            <a:r>
              <a:rPr lang="en-GB" b="1" dirty="0"/>
              <a:t>another.</a:t>
            </a:r>
          </a:p>
          <a:p>
            <a:pPr algn="ctr"/>
            <a:r>
              <a:rPr lang="en-GB" b="1" dirty="0"/>
              <a:t>John 13:34</a:t>
            </a:r>
          </a:p>
        </p:txBody>
      </p:sp>
      <p:sp>
        <p:nvSpPr>
          <p:cNvPr id="8" name="Rectangle 7"/>
          <p:cNvSpPr/>
          <p:nvPr/>
        </p:nvSpPr>
        <p:spPr>
          <a:xfrm>
            <a:off x="8894617" y="648393"/>
            <a:ext cx="3167149" cy="3416320"/>
          </a:xfrm>
          <a:prstGeom prst="rect">
            <a:avLst/>
          </a:prstGeom>
        </p:spPr>
        <p:txBody>
          <a:bodyPr wrap="square">
            <a:spAutoFit/>
          </a:bodyPr>
          <a:lstStyle/>
          <a:p>
            <a:pPr algn="ctr"/>
            <a:r>
              <a:rPr lang="en-GB" b="1" dirty="0"/>
              <a:t>Dear St John,</a:t>
            </a:r>
          </a:p>
          <a:p>
            <a:pPr algn="ctr"/>
            <a:r>
              <a:rPr lang="en-GB" b="1" dirty="0"/>
              <a:t>You were a good friend to</a:t>
            </a:r>
          </a:p>
          <a:p>
            <a:pPr algn="ctr"/>
            <a:r>
              <a:rPr lang="en-GB" b="1" dirty="0"/>
              <a:t>Jesus, help us to be good</a:t>
            </a:r>
          </a:p>
          <a:p>
            <a:pPr algn="ctr"/>
            <a:r>
              <a:rPr lang="en-GB" b="1" dirty="0"/>
              <a:t>friends to everybody.</a:t>
            </a:r>
          </a:p>
          <a:p>
            <a:pPr algn="ctr"/>
            <a:r>
              <a:rPr lang="en-GB" b="1" dirty="0"/>
              <a:t>You told us to love one</a:t>
            </a:r>
          </a:p>
          <a:p>
            <a:pPr algn="ctr"/>
            <a:r>
              <a:rPr lang="en-GB" b="1" dirty="0"/>
              <a:t>another, help us to</a:t>
            </a:r>
          </a:p>
          <a:p>
            <a:pPr algn="ctr"/>
            <a:r>
              <a:rPr lang="en-GB" b="1" dirty="0"/>
              <a:t>show love to others by</a:t>
            </a:r>
          </a:p>
          <a:p>
            <a:pPr algn="ctr"/>
            <a:r>
              <a:rPr lang="en-GB" b="1" dirty="0"/>
              <a:t>listening, being kind</a:t>
            </a:r>
          </a:p>
          <a:p>
            <a:pPr algn="ctr"/>
            <a:r>
              <a:rPr lang="en-GB" b="1" dirty="0"/>
              <a:t>and working hard.</a:t>
            </a:r>
          </a:p>
          <a:p>
            <a:pPr algn="ctr"/>
            <a:r>
              <a:rPr lang="en-GB" b="1" dirty="0"/>
              <a:t>St John Pray for us</a:t>
            </a:r>
          </a:p>
          <a:p>
            <a:pPr algn="ctr"/>
            <a:r>
              <a:rPr lang="en-GB" b="1" dirty="0"/>
              <a:t>Amen</a:t>
            </a:r>
          </a:p>
          <a:p>
            <a:pPr algn="ctr"/>
            <a:r>
              <a:rPr lang="en-GB" b="1" dirty="0"/>
              <a:t>By Year 2</a:t>
            </a:r>
          </a:p>
        </p:txBody>
      </p:sp>
      <p:sp>
        <p:nvSpPr>
          <p:cNvPr id="9" name="Rectangle 8"/>
          <p:cNvSpPr/>
          <p:nvPr/>
        </p:nvSpPr>
        <p:spPr>
          <a:xfrm>
            <a:off x="5793972" y="2072611"/>
            <a:ext cx="3657600" cy="2291699"/>
          </a:xfrm>
          <a:prstGeom prst="rect">
            <a:avLst/>
          </a:prstGeom>
        </p:spPr>
        <p:txBody>
          <a:bodyPr wrap="square">
            <a:spAutoFit/>
          </a:bodyPr>
          <a:lstStyle/>
          <a:p>
            <a:r>
              <a:rPr lang="en-GB" sz="1200" b="1" dirty="0"/>
              <a:t>Dear St John,</a:t>
            </a:r>
          </a:p>
          <a:p>
            <a:r>
              <a:rPr lang="en-GB" sz="1200" b="1" dirty="0"/>
              <a:t>Thank you for being Jesus’ friend,</a:t>
            </a:r>
          </a:p>
          <a:p>
            <a:r>
              <a:rPr lang="en-GB" sz="1200" b="1" dirty="0"/>
              <a:t>Thank you for looking after Mary,</a:t>
            </a:r>
          </a:p>
          <a:p>
            <a:r>
              <a:rPr lang="en-GB" sz="1200" b="1" dirty="0"/>
              <a:t>Thank you for telling us about Jesus in your stories.</a:t>
            </a:r>
          </a:p>
          <a:p>
            <a:r>
              <a:rPr lang="en-GB" sz="1200" b="1" dirty="0"/>
              <a:t>Please bless us every day when we go to school.</a:t>
            </a:r>
          </a:p>
          <a:p>
            <a:r>
              <a:rPr lang="en-GB" sz="1200" b="1" dirty="0"/>
              <a:t>Help us to be proud of our school jumpers with St</a:t>
            </a:r>
          </a:p>
          <a:p>
            <a:r>
              <a:rPr lang="en-GB" sz="1200" b="1" dirty="0"/>
              <a:t>John’s logo, as we wear them every day.</a:t>
            </a:r>
          </a:p>
          <a:p>
            <a:r>
              <a:rPr lang="en-GB" sz="1200" b="1" dirty="0"/>
              <a:t>Help us to love and serve one another in everything</a:t>
            </a:r>
          </a:p>
          <a:p>
            <a:r>
              <a:rPr lang="en-GB" sz="1200" b="1" dirty="0"/>
              <a:t>we do. We are your children, the children of St</a:t>
            </a:r>
          </a:p>
          <a:p>
            <a:r>
              <a:rPr lang="en-GB" sz="1200" b="1" dirty="0"/>
              <a:t>John.</a:t>
            </a:r>
          </a:p>
          <a:p>
            <a:r>
              <a:rPr lang="en-GB" sz="1200" b="1" dirty="0"/>
              <a:t>Amen</a:t>
            </a:r>
          </a:p>
          <a:p>
            <a:r>
              <a:rPr lang="en-GB" sz="1200" b="1" dirty="0"/>
              <a:t>By Reception Class </a:t>
            </a:r>
          </a:p>
        </p:txBody>
      </p:sp>
      <p:sp>
        <p:nvSpPr>
          <p:cNvPr id="10" name="Rectangle 9"/>
          <p:cNvSpPr/>
          <p:nvPr/>
        </p:nvSpPr>
        <p:spPr>
          <a:xfrm>
            <a:off x="5660967" y="4347980"/>
            <a:ext cx="5295208" cy="2308324"/>
          </a:xfrm>
          <a:prstGeom prst="rect">
            <a:avLst/>
          </a:prstGeom>
        </p:spPr>
        <p:txBody>
          <a:bodyPr wrap="square">
            <a:spAutoFit/>
          </a:bodyPr>
          <a:lstStyle/>
          <a:p>
            <a:r>
              <a:rPr lang="en-GB" sz="1600" b="1" dirty="0"/>
              <a:t>Dear St John,</a:t>
            </a:r>
          </a:p>
          <a:p>
            <a:r>
              <a:rPr lang="en-GB" sz="1600" b="1" dirty="0"/>
              <a:t>Thank you for blessing our school in your name.</a:t>
            </a:r>
          </a:p>
          <a:p>
            <a:r>
              <a:rPr lang="en-GB" sz="1600" b="1" dirty="0"/>
              <a:t>Thank you for being the patron saint of our school.</a:t>
            </a:r>
          </a:p>
          <a:p>
            <a:r>
              <a:rPr lang="en-GB" sz="1600" b="1" dirty="0"/>
              <a:t>We pray to you so we can get the wisdom, courage</a:t>
            </a:r>
          </a:p>
          <a:p>
            <a:r>
              <a:rPr lang="en-GB" sz="1600" b="1" dirty="0"/>
              <a:t>and understanding to get closer to our Lord Jesus</a:t>
            </a:r>
          </a:p>
          <a:p>
            <a:r>
              <a:rPr lang="en-GB" sz="1600" b="1" dirty="0"/>
              <a:t>Christ. Help us to be more like you and to be</a:t>
            </a:r>
          </a:p>
          <a:p>
            <a:r>
              <a:rPr lang="en-GB" sz="1600" b="1" dirty="0"/>
              <a:t>thankful that Jesus died on the cross so our sins</a:t>
            </a:r>
          </a:p>
          <a:p>
            <a:r>
              <a:rPr lang="en-GB" sz="1600" b="1" dirty="0"/>
              <a:t>could be forgiven. Please protect us from any evil.</a:t>
            </a:r>
          </a:p>
          <a:p>
            <a:r>
              <a:rPr lang="en-GB" sz="1600" b="1" dirty="0"/>
              <a:t>Amen</a:t>
            </a:r>
          </a:p>
        </p:txBody>
      </p:sp>
    </p:spTree>
    <p:extLst>
      <p:ext uri="{BB962C8B-B14F-4D97-AF65-F5344CB8AC3E}">
        <p14:creationId xmlns:p14="http://schemas.microsoft.com/office/powerpoint/2010/main" val="304057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227618" cy="1325563"/>
          </a:xfrm>
        </p:spPr>
        <p:txBody>
          <a:bodyPr/>
          <a:lstStyle/>
          <a:p>
            <a:pPr algn="ctr"/>
            <a:r>
              <a:rPr lang="en-GB" b="1" dirty="0"/>
              <a:t>Children in Need</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292" t="15738" r="14090" b="10521"/>
          <a:stretch/>
        </p:blipFill>
        <p:spPr>
          <a:xfrm>
            <a:off x="7290261" y="2505335"/>
            <a:ext cx="4754880" cy="320871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577" y="1371600"/>
            <a:ext cx="7013814" cy="4663440"/>
          </a:xfrm>
          <a:prstGeom prst="rect">
            <a:avLst/>
          </a:prstGeom>
        </p:spPr>
      </p:pic>
      <p:sp>
        <p:nvSpPr>
          <p:cNvPr id="3" name="Rectangle 2"/>
          <p:cNvSpPr/>
          <p:nvPr/>
        </p:nvSpPr>
        <p:spPr>
          <a:xfrm>
            <a:off x="7688441" y="789709"/>
            <a:ext cx="4007565" cy="1200329"/>
          </a:xfrm>
          <a:prstGeom prst="rect">
            <a:avLst/>
          </a:prstGeom>
        </p:spPr>
        <p:txBody>
          <a:bodyPr wrap="square">
            <a:spAutoFit/>
          </a:bodyPr>
          <a:lstStyle/>
          <a:p>
            <a:pPr algn="ctr"/>
            <a:r>
              <a:rPr lang="en-GB" b="1" dirty="0"/>
              <a:t>We raised £150 which will go</a:t>
            </a:r>
          </a:p>
          <a:p>
            <a:pPr algn="ctr"/>
            <a:r>
              <a:rPr lang="en-GB" b="1" dirty="0"/>
              <a:t>towards helping children all over</a:t>
            </a:r>
          </a:p>
          <a:p>
            <a:pPr algn="ctr"/>
            <a:r>
              <a:rPr lang="en-GB" b="1" dirty="0"/>
              <a:t>the UK thrive and be the best that</a:t>
            </a:r>
          </a:p>
          <a:p>
            <a:pPr algn="ctr"/>
            <a:r>
              <a:rPr lang="en-GB" b="1" dirty="0"/>
              <a:t>they can be!</a:t>
            </a:r>
          </a:p>
        </p:txBody>
      </p:sp>
    </p:spTree>
    <p:extLst>
      <p:ext uri="{BB962C8B-B14F-4D97-AF65-F5344CB8AC3E}">
        <p14:creationId xmlns:p14="http://schemas.microsoft.com/office/powerpoint/2010/main" val="15858259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5593" y="365125"/>
            <a:ext cx="8420792" cy="2303260"/>
          </a:xfrm>
        </p:spPr>
        <p:txBody>
          <a:bodyPr/>
          <a:lstStyle/>
          <a:p>
            <a:pPr algn="ctr"/>
            <a:r>
              <a:rPr lang="en-GB" b="1" dirty="0"/>
              <a:t>Advent </a:t>
            </a:r>
            <a:br>
              <a:rPr lang="en-GB" b="1" dirty="0"/>
            </a:br>
            <a:r>
              <a:rPr lang="en-GB" b="1" dirty="0"/>
              <a:t>2022</a:t>
            </a:r>
            <a:br>
              <a:rPr lang="en-GB" b="1" dirty="0"/>
            </a:br>
            <a:endParaRPr lang="en-GB" b="1"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722" t="19941" r="8761" b="1542"/>
          <a:stretch/>
        </p:blipFill>
        <p:spPr>
          <a:xfrm>
            <a:off x="6251171" y="675951"/>
            <a:ext cx="5727469" cy="341653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15313" y="1351837"/>
            <a:ext cx="6434686" cy="427838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25579" r="5828" b="19422"/>
          <a:stretch/>
        </p:blipFill>
        <p:spPr>
          <a:xfrm>
            <a:off x="4649040" y="4092483"/>
            <a:ext cx="7121781" cy="2765517"/>
          </a:xfrm>
          <a:prstGeom prst="rect">
            <a:avLst/>
          </a:prstGeom>
        </p:spPr>
      </p:pic>
    </p:spTree>
    <p:extLst>
      <p:ext uri="{BB962C8B-B14F-4D97-AF65-F5344CB8AC3E}">
        <p14:creationId xmlns:p14="http://schemas.microsoft.com/office/powerpoint/2010/main" val="3495725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1643"/>
            <a:ext cx="10515600" cy="1246909"/>
          </a:xfrm>
        </p:spPr>
        <p:txBody>
          <a:bodyPr>
            <a:noAutofit/>
          </a:bodyPr>
          <a:lstStyle/>
          <a:p>
            <a:pPr algn="ctr"/>
            <a:r>
              <a:rPr lang="en-GB" sz="3200" b="1" u="sng" dirty="0">
                <a:solidFill>
                  <a:srgbClr val="7030A0"/>
                </a:solidFill>
              </a:rPr>
              <a:t>Mary and Joseph visiting our home</a:t>
            </a:r>
            <a:br>
              <a:rPr lang="en-GB" sz="3200" b="1" dirty="0"/>
            </a:br>
            <a:r>
              <a:rPr lang="en-GB" sz="3200" b="1" dirty="0"/>
              <a:t>During Advent as part of our preparations for Christmas, everyday one child from Reception Class and KS1 has been taking home Mary and Joseph as we await the birth of Jesus.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76543" y="2178540"/>
            <a:ext cx="6818969" cy="4533889"/>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3212" t="14026" r="17818" b="16699"/>
          <a:stretch/>
        </p:blipFill>
        <p:spPr>
          <a:xfrm rot="16200000">
            <a:off x="249959" y="2312119"/>
            <a:ext cx="4497186" cy="4230029"/>
          </a:xfrm>
          <a:prstGeom prst="rect">
            <a:avLst/>
          </a:prstGeom>
        </p:spPr>
      </p:pic>
    </p:spTree>
    <p:extLst>
      <p:ext uri="{BB962C8B-B14F-4D97-AF65-F5344CB8AC3E}">
        <p14:creationId xmlns:p14="http://schemas.microsoft.com/office/powerpoint/2010/main" val="15704764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St John’s Christmas Tree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525980" y="834236"/>
            <a:ext cx="4352925" cy="289423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2602" y="1537855"/>
            <a:ext cx="6401198" cy="425611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12188"/>
          <a:stretch/>
        </p:blipFill>
        <p:spPr>
          <a:xfrm>
            <a:off x="1324495" y="3906982"/>
            <a:ext cx="3322319" cy="2837568"/>
          </a:xfrm>
          <a:prstGeom prst="rect">
            <a:avLst/>
          </a:prstGeom>
        </p:spPr>
      </p:pic>
    </p:spTree>
    <p:extLst>
      <p:ext uri="{BB962C8B-B14F-4D97-AF65-F5344CB8AC3E}">
        <p14:creationId xmlns:p14="http://schemas.microsoft.com/office/powerpoint/2010/main" val="1338738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190"/>
            <a:ext cx="4440382" cy="1212372"/>
          </a:xfrm>
        </p:spPr>
        <p:txBody>
          <a:bodyPr/>
          <a:lstStyle/>
          <a:p>
            <a:pPr algn="ctr"/>
            <a:r>
              <a:rPr lang="en-GB" b="1" dirty="0"/>
              <a:t>Advent Homework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202586"/>
            <a:ext cx="6516980" cy="488773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604274" y="1126215"/>
            <a:ext cx="6216634" cy="466247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64418" y="4250031"/>
            <a:ext cx="3013064" cy="2003367"/>
          </a:xfrm>
          <a:prstGeom prst="rect">
            <a:avLst/>
          </a:prstGeom>
        </p:spPr>
      </p:pic>
    </p:spTree>
    <p:extLst>
      <p:ext uri="{BB962C8B-B14F-4D97-AF65-F5344CB8AC3E}">
        <p14:creationId xmlns:p14="http://schemas.microsoft.com/office/powerpoint/2010/main" val="31492110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236826" y="834237"/>
            <a:ext cx="4352925" cy="2894232"/>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18347"/>
          <a:stretch/>
        </p:blipFill>
        <p:spPr>
          <a:xfrm rot="5400000">
            <a:off x="3731071" y="273668"/>
            <a:ext cx="4142917" cy="380536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9788" r="8257"/>
          <a:stretch/>
        </p:blipFill>
        <p:spPr>
          <a:xfrm rot="5400000">
            <a:off x="7855766" y="619473"/>
            <a:ext cx="4026538" cy="296953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1274" t="10000" r="9623" b="11509"/>
          <a:stretch/>
        </p:blipFill>
        <p:spPr>
          <a:xfrm>
            <a:off x="5444837" y="4117507"/>
            <a:ext cx="3682538" cy="2740493"/>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0182" t="17333" r="15666" b="30424"/>
          <a:stretch/>
        </p:blipFill>
        <p:spPr>
          <a:xfrm>
            <a:off x="341890" y="4247808"/>
            <a:ext cx="4829669" cy="2552007"/>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315" t="5783" r="5263" b="5621"/>
          <a:stretch/>
        </p:blipFill>
        <p:spPr>
          <a:xfrm rot="5400000">
            <a:off x="8972412" y="3890742"/>
            <a:ext cx="3399903" cy="2418243"/>
          </a:xfrm>
          <a:prstGeom prst="rect">
            <a:avLst/>
          </a:prstGeom>
        </p:spPr>
      </p:pic>
    </p:spTree>
    <p:extLst>
      <p:ext uri="{BB962C8B-B14F-4D97-AF65-F5344CB8AC3E}">
        <p14:creationId xmlns:p14="http://schemas.microsoft.com/office/powerpoint/2010/main" val="259536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503"/>
            <a:ext cx="10515600" cy="1624186"/>
          </a:xfrm>
        </p:spPr>
        <p:txBody>
          <a:bodyPr/>
          <a:lstStyle/>
          <a:p>
            <a:pPr algn="ctr"/>
            <a:r>
              <a:rPr lang="en-GB" b="1" dirty="0"/>
              <a:t>Mass at St George’s Cathedral</a:t>
            </a:r>
          </a:p>
        </p:txBody>
      </p:sp>
      <p:sp>
        <p:nvSpPr>
          <p:cNvPr id="3" name="Content Placeholder 2"/>
          <p:cNvSpPr>
            <a:spLocks noGrp="1"/>
          </p:cNvSpPr>
          <p:nvPr>
            <p:ph idx="1"/>
          </p:nvPr>
        </p:nvSpPr>
        <p:spPr>
          <a:xfrm>
            <a:off x="838200" y="1205345"/>
            <a:ext cx="10515600" cy="4971618"/>
          </a:xfrm>
        </p:spPr>
        <p:txBody>
          <a:bodyPr>
            <a:normAutofit/>
          </a:bodyPr>
          <a:lstStyle/>
          <a:p>
            <a:pPr marL="0" indent="0">
              <a:buNone/>
            </a:pPr>
            <a:r>
              <a:rPr lang="en-GB" sz="2400" dirty="0"/>
              <a:t>Our Year 5 and Year 6 Catholic Life Committee members represented the school at St George’s Cathedral for a special mass to commemorate the beginning of the Academic Year. There were small groups of children from many, many schools. Archbishop John Wilson, was chief celebrant with Fr Victor Darlington assisting amongst others. The atmosphere was very special and we were delighted to be able to share in this event.</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7727"/>
          <a:stretch/>
        </p:blipFill>
        <p:spPr>
          <a:xfrm>
            <a:off x="4375752" y="2960259"/>
            <a:ext cx="7753804" cy="3781362"/>
          </a:xfrm>
          <a:prstGeom prst="rect">
            <a:avLst/>
          </a:prstGeom>
        </p:spPr>
      </p:pic>
      <p:pic>
        <p:nvPicPr>
          <p:cNvPr id="5" name="Picture 4"/>
          <p:cNvPicPr>
            <a:picLocks noChangeAspect="1"/>
          </p:cNvPicPr>
          <p:nvPr/>
        </p:nvPicPr>
        <p:blipFill>
          <a:blip r:embed="rId3"/>
          <a:stretch>
            <a:fillRect/>
          </a:stretch>
        </p:blipFill>
        <p:spPr>
          <a:xfrm>
            <a:off x="83128" y="3276685"/>
            <a:ext cx="4292624" cy="3381267"/>
          </a:xfrm>
          <a:prstGeom prst="rect">
            <a:avLst/>
          </a:prstGeom>
        </p:spPr>
      </p:pic>
    </p:spTree>
    <p:extLst>
      <p:ext uri="{BB962C8B-B14F-4D97-AF65-F5344CB8AC3E}">
        <p14:creationId xmlns:p14="http://schemas.microsoft.com/office/powerpoint/2010/main" val="28055374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4383884" cy="1325563"/>
          </a:xfrm>
        </p:spPr>
        <p:txBody>
          <a:bodyPr/>
          <a:lstStyle/>
          <a:p>
            <a:pPr algn="ctr"/>
            <a:r>
              <a:rPr lang="en-GB" b="1" dirty="0"/>
              <a:t>KPMG CAROLS</a:t>
            </a:r>
          </a:p>
        </p:txBody>
      </p:sp>
      <p:sp>
        <p:nvSpPr>
          <p:cNvPr id="3" name="Content Placeholder 2"/>
          <p:cNvSpPr>
            <a:spLocks noGrp="1"/>
          </p:cNvSpPr>
          <p:nvPr>
            <p:ph idx="1"/>
          </p:nvPr>
        </p:nvSpPr>
        <p:spPr>
          <a:xfrm>
            <a:off x="5295206" y="573579"/>
            <a:ext cx="6058593" cy="1629294"/>
          </a:xfrm>
        </p:spPr>
        <p:txBody>
          <a:bodyPr>
            <a:normAutofit/>
          </a:bodyPr>
          <a:lstStyle/>
          <a:p>
            <a:pPr marL="0" indent="0" algn="ctr">
              <a:buNone/>
            </a:pPr>
            <a:r>
              <a:rPr lang="en-GB" b="1" dirty="0"/>
              <a:t>Our school choir were invited to take part in the KMPG Festive Carol Service. They performed wonderfully and enjoyed every moment!</a:t>
            </a:r>
          </a:p>
          <a:p>
            <a:pPr marL="0" indent="0" algn="ctr">
              <a:buNone/>
            </a:pPr>
            <a:endParaRPr lang="en-GB"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21454"/>
          <a:stretch/>
        </p:blipFill>
        <p:spPr>
          <a:xfrm rot="5400000">
            <a:off x="-32407" y="1503759"/>
            <a:ext cx="5386649" cy="512233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420330" y="2244439"/>
            <a:ext cx="6043284" cy="4513811"/>
          </a:xfrm>
          <a:prstGeom prst="rect">
            <a:avLst/>
          </a:prstGeom>
        </p:spPr>
      </p:pic>
    </p:spTree>
    <p:extLst>
      <p:ext uri="{BB962C8B-B14F-4D97-AF65-F5344CB8AC3E}">
        <p14:creationId xmlns:p14="http://schemas.microsoft.com/office/powerpoint/2010/main" val="17688375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The Christmas Story by Reception Class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787592" y="2319605"/>
            <a:ext cx="5047837" cy="3356274"/>
          </a:xfr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1725" r="13738"/>
          <a:stretch/>
        </p:blipFill>
        <p:spPr>
          <a:xfrm>
            <a:off x="7341263" y="1390743"/>
            <a:ext cx="4751513" cy="5521968"/>
          </a:xfrm>
          <a:prstGeom prst="rect">
            <a:avLst/>
          </a:prstGeom>
        </p:spPr>
      </p:pic>
      <p:pic>
        <p:nvPicPr>
          <p:cNvPr id="7" name="Picture 6"/>
          <p:cNvPicPr>
            <a:picLocks noChangeAspect="1"/>
          </p:cNvPicPr>
          <p:nvPr/>
        </p:nvPicPr>
        <p:blipFill>
          <a:blip r:embed="rId4"/>
          <a:stretch>
            <a:fillRect/>
          </a:stretch>
        </p:blipFill>
        <p:spPr>
          <a:xfrm>
            <a:off x="3490988" y="1485972"/>
            <a:ext cx="3773751" cy="5023539"/>
          </a:xfrm>
          <a:prstGeom prst="rect">
            <a:avLst/>
          </a:prstGeom>
        </p:spPr>
      </p:pic>
    </p:spTree>
    <p:extLst>
      <p:ext uri="{BB962C8B-B14F-4D97-AF65-F5344CB8AC3E}">
        <p14:creationId xmlns:p14="http://schemas.microsoft.com/office/powerpoint/2010/main" val="251027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575182" y="918419"/>
            <a:ext cx="6494796" cy="4871096"/>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7895" b="11842"/>
          <a:stretch/>
        </p:blipFill>
        <p:spPr>
          <a:xfrm>
            <a:off x="5309551" y="86061"/>
            <a:ext cx="5701067" cy="304245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3126" y="2948084"/>
            <a:ext cx="5098473" cy="3823855"/>
          </a:xfrm>
          <a:prstGeom prst="rect">
            <a:avLst/>
          </a:prstGeom>
        </p:spPr>
      </p:pic>
    </p:spTree>
    <p:extLst>
      <p:ext uri="{BB962C8B-B14F-4D97-AF65-F5344CB8AC3E}">
        <p14:creationId xmlns:p14="http://schemas.microsoft.com/office/powerpoint/2010/main" val="39243871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499" y="1297104"/>
            <a:ext cx="5967228" cy="4475421"/>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480" r="2717"/>
          <a:stretch/>
        </p:blipFill>
        <p:spPr>
          <a:xfrm>
            <a:off x="6026727" y="1049310"/>
            <a:ext cx="6018415" cy="4971011"/>
          </a:xfrm>
          <a:prstGeom prst="rect">
            <a:avLst/>
          </a:prstGeom>
        </p:spPr>
      </p:pic>
    </p:spTree>
    <p:extLst>
      <p:ext uri="{BB962C8B-B14F-4D97-AF65-F5344CB8AC3E}">
        <p14:creationId xmlns:p14="http://schemas.microsoft.com/office/powerpoint/2010/main" val="16526120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30283" y="94311"/>
            <a:ext cx="8919556" cy="6689667"/>
          </a:xfrm>
        </p:spPr>
      </p:pic>
    </p:spTree>
    <p:extLst>
      <p:ext uri="{BB962C8B-B14F-4D97-AF65-F5344CB8AC3E}">
        <p14:creationId xmlns:p14="http://schemas.microsoft.com/office/powerpoint/2010/main" val="7446157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Corridor Displays Advent 2022    </a:t>
            </a:r>
            <a:br>
              <a:rPr lang="en-GB" b="1" dirty="0"/>
            </a:br>
            <a:r>
              <a:rPr lang="en-GB" b="1" dirty="0"/>
              <a:t> The Christmas Story </a:t>
            </a:r>
          </a:p>
        </p:txBody>
      </p:sp>
      <p:sp>
        <p:nvSpPr>
          <p:cNvPr id="3" name="Content Placeholder 2"/>
          <p:cNvSpPr>
            <a:spLocks noGrp="1"/>
          </p:cNvSpPr>
          <p:nvPr>
            <p:ph idx="1"/>
          </p:nvPr>
        </p:nvSpPr>
        <p:spPr/>
        <p:txBody>
          <a:bodyPr>
            <a:normAutofit fontScale="40000" lnSpcReduction="20000"/>
          </a:bodyPr>
          <a:lstStyle/>
          <a:p>
            <a:pPr marL="0" indent="0">
              <a:buNone/>
            </a:pPr>
            <a:r>
              <a:rPr lang="en-GB" b="1" dirty="0"/>
              <a:t>Year 6</a:t>
            </a:r>
          </a:p>
          <a:p>
            <a:pPr marL="0" indent="0">
              <a:buNone/>
            </a:pPr>
            <a:r>
              <a:rPr lang="en-GB" b="1" dirty="0"/>
              <a:t>The Angel Gabriel visiting Mary to tell her she is going to have a baby.</a:t>
            </a:r>
          </a:p>
          <a:p>
            <a:pPr marL="0" indent="0">
              <a:buNone/>
            </a:pPr>
            <a:r>
              <a:rPr lang="en-GB" b="1" dirty="0"/>
              <a:t>Year 5</a:t>
            </a:r>
          </a:p>
          <a:p>
            <a:pPr marL="0" indent="0">
              <a:buNone/>
            </a:pPr>
            <a:r>
              <a:rPr lang="en-GB" b="1" dirty="0"/>
              <a:t>Mary and Joseph travelling to Bethlehem to register in a census.</a:t>
            </a:r>
          </a:p>
          <a:p>
            <a:pPr marL="0" indent="0">
              <a:buNone/>
            </a:pPr>
            <a:r>
              <a:rPr lang="en-GB" b="1" dirty="0"/>
              <a:t>Year 4</a:t>
            </a:r>
          </a:p>
          <a:p>
            <a:pPr marL="0" indent="0">
              <a:buNone/>
            </a:pPr>
            <a:r>
              <a:rPr lang="en-GB" b="1" dirty="0"/>
              <a:t>Mary and Joseph arriving in Bethlehem. (An innkeeper in Bethlehem let Mary and Joseph stay in his stable for the night.)</a:t>
            </a:r>
          </a:p>
          <a:p>
            <a:pPr marL="0" indent="0">
              <a:buNone/>
            </a:pPr>
            <a:r>
              <a:rPr lang="en-GB" b="1" dirty="0"/>
              <a:t>Year 3</a:t>
            </a:r>
          </a:p>
          <a:p>
            <a:pPr marL="0" indent="0">
              <a:buNone/>
            </a:pPr>
            <a:r>
              <a:rPr lang="en-GB" b="1" dirty="0"/>
              <a:t>Baby Jesus is born in the stable.</a:t>
            </a:r>
          </a:p>
          <a:p>
            <a:pPr marL="0" indent="0">
              <a:buNone/>
            </a:pPr>
            <a:r>
              <a:rPr lang="en-GB" b="1" dirty="0"/>
              <a:t>Year 2</a:t>
            </a:r>
          </a:p>
          <a:p>
            <a:pPr marL="0" indent="0">
              <a:buNone/>
            </a:pPr>
            <a:r>
              <a:rPr lang="en-GB" b="1" dirty="0"/>
              <a:t>An angel appearing to the shepherds. (The angel told them that the son of God had been born in Bethlehem.)</a:t>
            </a:r>
          </a:p>
          <a:p>
            <a:pPr marL="0" indent="0">
              <a:buNone/>
            </a:pPr>
            <a:r>
              <a:rPr lang="en-GB" b="1" dirty="0"/>
              <a:t>Year 1</a:t>
            </a:r>
          </a:p>
          <a:p>
            <a:pPr marL="0" indent="0">
              <a:buNone/>
            </a:pPr>
            <a:r>
              <a:rPr lang="en-GB" b="1" dirty="0"/>
              <a:t>The shepherds visiting Baby Jesus.</a:t>
            </a:r>
          </a:p>
          <a:p>
            <a:pPr marL="0" indent="0">
              <a:buNone/>
            </a:pPr>
            <a:r>
              <a:rPr lang="en-GB" b="1" dirty="0"/>
              <a:t>Reception</a:t>
            </a:r>
          </a:p>
          <a:p>
            <a:pPr marL="0" indent="0">
              <a:buNone/>
            </a:pPr>
            <a:r>
              <a:rPr lang="en-GB" b="1" dirty="0"/>
              <a:t>The Wise Men travelling to Bethlehem. (Far away in the East, wise men saw a bright star in the sky. They knew it meant that a new king had been born and followed the star.) </a:t>
            </a:r>
          </a:p>
          <a:p>
            <a:pPr marL="0" indent="0">
              <a:buNone/>
            </a:pPr>
            <a:r>
              <a:rPr lang="en-GB" b="1" dirty="0"/>
              <a:t>Nursery </a:t>
            </a:r>
          </a:p>
          <a:p>
            <a:pPr marL="0" indent="0">
              <a:buNone/>
            </a:pPr>
            <a:r>
              <a:rPr lang="en-GB" b="1" dirty="0"/>
              <a:t>The Wise Men reached Bethlehem. They gave Jesus gifts of gold, frankincense and myrrh.</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2977197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9193" t="9455" r="11826" b="8849"/>
          <a:stretch/>
        </p:blipFill>
        <p:spPr>
          <a:xfrm>
            <a:off x="7099069" y="0"/>
            <a:ext cx="5016003" cy="3449782"/>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396" t="6460" r="6777" b="5502"/>
          <a:stretch/>
        </p:blipFill>
        <p:spPr>
          <a:xfrm>
            <a:off x="7385130" y="3512431"/>
            <a:ext cx="4729942" cy="3302881"/>
          </a:xfrm>
          <a:prstGeom prst="rect">
            <a:avLst/>
          </a:prstGeom>
        </p:spPr>
      </p:pic>
      <p:pic>
        <p:nvPicPr>
          <p:cNvPr id="9" name="Content Placeholder 8"/>
          <p:cNvPicPr>
            <a:picLocks noGrp="1" noChangeAspect="1"/>
          </p:cNvPicPr>
          <p:nvPr>
            <p:ph idx="1"/>
          </p:nvPr>
        </p:nvPicPr>
        <p:blipFill>
          <a:blip r:embed="rId4"/>
          <a:stretch>
            <a:fillRect/>
          </a:stretch>
        </p:blipFill>
        <p:spPr>
          <a:xfrm>
            <a:off x="108065" y="1213658"/>
            <a:ext cx="7431487" cy="4945090"/>
          </a:xfrm>
          <a:prstGeom prst="rect">
            <a:avLst/>
          </a:prstGeom>
        </p:spPr>
      </p:pic>
    </p:spTree>
    <p:extLst>
      <p:ext uri="{BB962C8B-B14F-4D97-AF65-F5344CB8AC3E}">
        <p14:creationId xmlns:p14="http://schemas.microsoft.com/office/powerpoint/2010/main" val="10709501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829870" y="1439872"/>
            <a:ext cx="5655810" cy="3760512"/>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451" t="21530" r="20202" b="16697"/>
          <a:stretch/>
        </p:blipFill>
        <p:spPr>
          <a:xfrm>
            <a:off x="4420706" y="133002"/>
            <a:ext cx="5197120" cy="2833039"/>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6158" t="5323" r="15991" b="10924"/>
          <a:stretch/>
        </p:blipFill>
        <p:spPr>
          <a:xfrm>
            <a:off x="3878291" y="3674214"/>
            <a:ext cx="4334684" cy="3100648"/>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7990" t="14235" r="13286" b="17498"/>
          <a:stretch/>
        </p:blipFill>
        <p:spPr>
          <a:xfrm>
            <a:off x="7541924" y="2966042"/>
            <a:ext cx="4561407" cy="2630000"/>
          </a:xfrm>
          <a:prstGeom prst="rect">
            <a:avLst/>
          </a:prstGeom>
        </p:spPr>
      </p:pic>
    </p:spTree>
    <p:extLst>
      <p:ext uri="{BB962C8B-B14F-4D97-AF65-F5344CB8AC3E}">
        <p14:creationId xmlns:p14="http://schemas.microsoft.com/office/powerpoint/2010/main" val="9145542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644" r="16636"/>
          <a:stretch/>
        </p:blipFill>
        <p:spPr>
          <a:xfrm>
            <a:off x="515388" y="0"/>
            <a:ext cx="5020887" cy="4351338"/>
          </a:xfr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42" t="18765" r="242" b="20710"/>
          <a:stretch/>
        </p:blipFill>
        <p:spPr>
          <a:xfrm rot="16200000">
            <a:off x="7185047" y="2120142"/>
            <a:ext cx="6661829" cy="2680882"/>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7258" t="18847" r="18354" b="11859"/>
          <a:stretch/>
        </p:blipFill>
        <p:spPr>
          <a:xfrm>
            <a:off x="4788132" y="4148050"/>
            <a:ext cx="4252503" cy="2643447"/>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6688" t="23636" r="24963" b="17576"/>
          <a:stretch/>
        </p:blipFill>
        <p:spPr>
          <a:xfrm>
            <a:off x="515388" y="4098173"/>
            <a:ext cx="4020550" cy="2693324"/>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b="6713"/>
          <a:stretch/>
        </p:blipFill>
        <p:spPr>
          <a:xfrm>
            <a:off x="5637358" y="1"/>
            <a:ext cx="3538162" cy="2194560"/>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0725" t="10545" r="12309" b="17091"/>
          <a:stretch/>
        </p:blipFill>
        <p:spPr>
          <a:xfrm>
            <a:off x="5637358" y="2194561"/>
            <a:ext cx="3345867" cy="2091605"/>
          </a:xfrm>
          <a:prstGeom prst="rect">
            <a:avLst/>
          </a:prstGeom>
        </p:spPr>
      </p:pic>
    </p:spTree>
    <p:extLst>
      <p:ext uri="{BB962C8B-B14F-4D97-AF65-F5344CB8AC3E}">
        <p14:creationId xmlns:p14="http://schemas.microsoft.com/office/powerpoint/2010/main" val="3708333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469" t="14210" r="4441" b="12432"/>
          <a:stretch/>
        </p:blipFill>
        <p:spPr>
          <a:xfrm>
            <a:off x="282632" y="218859"/>
            <a:ext cx="6026727" cy="3192088"/>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4910" t="13054" r="16605" b="9286"/>
          <a:stretch/>
        </p:blipFill>
        <p:spPr>
          <a:xfrm rot="5400000">
            <a:off x="6135527" y="517859"/>
            <a:ext cx="3440519" cy="2594089"/>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9535" t="13983" r="16408"/>
          <a:stretch/>
        </p:blipFill>
        <p:spPr>
          <a:xfrm rot="5400000">
            <a:off x="39853" y="3847367"/>
            <a:ext cx="3304590" cy="255200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5757" t="12142" r="12849" b="6187"/>
          <a:stretch/>
        </p:blipFill>
        <p:spPr>
          <a:xfrm rot="5400000">
            <a:off x="8984645" y="464112"/>
            <a:ext cx="3488620" cy="2653482"/>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0304" t="5396" r="18060" b="10745"/>
          <a:stretch/>
        </p:blipFill>
        <p:spPr>
          <a:xfrm rot="5400000">
            <a:off x="2930171" y="3838800"/>
            <a:ext cx="3300787" cy="2569140"/>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13650" t="5149" r="10632" b="14680"/>
          <a:stretch/>
        </p:blipFill>
        <p:spPr>
          <a:xfrm rot="5400000">
            <a:off x="5796559" y="3929857"/>
            <a:ext cx="3424846" cy="2411041"/>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19360" r="8689" b="20230"/>
          <a:stretch/>
        </p:blipFill>
        <p:spPr>
          <a:xfrm rot="16200000">
            <a:off x="8729060" y="3934921"/>
            <a:ext cx="3224441" cy="2376898"/>
          </a:xfrm>
          <a:prstGeom prst="rect">
            <a:avLst/>
          </a:prstGeom>
        </p:spPr>
      </p:pic>
    </p:spTree>
    <p:extLst>
      <p:ext uri="{BB962C8B-B14F-4D97-AF65-F5344CB8AC3E}">
        <p14:creationId xmlns:p14="http://schemas.microsoft.com/office/powerpoint/2010/main" val="2332259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14152"/>
          </a:xfrm>
        </p:spPr>
        <p:txBody>
          <a:bodyPr/>
          <a:lstStyle/>
          <a:p>
            <a:pPr algn="ctr"/>
            <a:r>
              <a:rPr lang="en-GB" b="1" dirty="0"/>
              <a:t>The Month of October</a:t>
            </a:r>
          </a:p>
        </p:txBody>
      </p:sp>
      <p:sp>
        <p:nvSpPr>
          <p:cNvPr id="3" name="Content Placeholder 2"/>
          <p:cNvSpPr>
            <a:spLocks noGrp="1"/>
          </p:cNvSpPr>
          <p:nvPr>
            <p:ph idx="1"/>
          </p:nvPr>
        </p:nvSpPr>
        <p:spPr>
          <a:xfrm>
            <a:off x="838200" y="723207"/>
            <a:ext cx="10515600" cy="5453756"/>
          </a:xfrm>
        </p:spPr>
        <p:txBody>
          <a:bodyPr>
            <a:normAutofit/>
          </a:bodyPr>
          <a:lstStyle/>
          <a:p>
            <a:pPr marL="0" indent="0">
              <a:buNone/>
            </a:pPr>
            <a:r>
              <a:rPr lang="en-GB" sz="1800" dirty="0"/>
              <a:t>October is known as the month of the rosary and we mark this in a special way in school. The children are encouraged to pray a decade of the rosary at various times to remember the life of Mary. </a:t>
            </a:r>
          </a:p>
          <a:p>
            <a:pPr marL="0" indent="0">
              <a:buNone/>
            </a:pPr>
            <a:endParaRPr lang="en-GB" sz="18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17" t="8186" b="7457"/>
          <a:stretch/>
        </p:blipFill>
        <p:spPr>
          <a:xfrm rot="5400000">
            <a:off x="3350541" y="2330976"/>
            <a:ext cx="5490916" cy="351325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4768" y="1250706"/>
            <a:ext cx="3912524" cy="2934393"/>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19667"/>
          <a:stretch/>
        </p:blipFill>
        <p:spPr>
          <a:xfrm>
            <a:off x="360000" y="1250706"/>
            <a:ext cx="3463598" cy="3233649"/>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9939"/>
          <a:stretch/>
        </p:blipFill>
        <p:spPr>
          <a:xfrm>
            <a:off x="8215746" y="4131426"/>
            <a:ext cx="3274092" cy="2726574"/>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17940" r="6212" b="7637"/>
          <a:stretch/>
        </p:blipFill>
        <p:spPr>
          <a:xfrm>
            <a:off x="455878" y="4630191"/>
            <a:ext cx="3701352" cy="2202872"/>
          </a:xfrm>
          <a:prstGeom prst="rect">
            <a:avLst/>
          </a:prstGeom>
        </p:spPr>
      </p:pic>
    </p:spTree>
    <p:extLst>
      <p:ext uri="{BB962C8B-B14F-4D97-AF65-F5344CB8AC3E}">
        <p14:creationId xmlns:p14="http://schemas.microsoft.com/office/powerpoint/2010/main" val="1042602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9053" r="4315" b="15488"/>
          <a:stretch/>
        </p:blipFill>
        <p:spPr>
          <a:xfrm>
            <a:off x="196639" y="365125"/>
            <a:ext cx="11798721" cy="6186734"/>
          </a:xfrm>
        </p:spPr>
      </p:pic>
    </p:spTree>
    <p:extLst>
      <p:ext uri="{BB962C8B-B14F-4D97-AF65-F5344CB8AC3E}">
        <p14:creationId xmlns:p14="http://schemas.microsoft.com/office/powerpoint/2010/main" val="15535109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408" r="8634"/>
          <a:stretch/>
        </p:blipFill>
        <p:spPr>
          <a:xfrm>
            <a:off x="216130" y="780894"/>
            <a:ext cx="6542117" cy="5726593"/>
          </a:xfr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999" t="3151" r="6507" b="9610"/>
          <a:stretch/>
        </p:blipFill>
        <p:spPr>
          <a:xfrm>
            <a:off x="6866313" y="167299"/>
            <a:ext cx="5227551" cy="363161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703" t="6184" r="15920" b="5116"/>
          <a:stretch/>
        </p:blipFill>
        <p:spPr>
          <a:xfrm>
            <a:off x="7198822" y="3644191"/>
            <a:ext cx="4331211" cy="3138994"/>
          </a:xfrm>
          <a:prstGeom prst="rect">
            <a:avLst/>
          </a:prstGeom>
        </p:spPr>
      </p:pic>
    </p:spTree>
    <p:extLst>
      <p:ext uri="{BB962C8B-B14F-4D97-AF65-F5344CB8AC3E}">
        <p14:creationId xmlns:p14="http://schemas.microsoft.com/office/powerpoint/2010/main" val="15436498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573" t="310" r="14032" b="-310"/>
          <a:stretch/>
        </p:blipFill>
        <p:spPr>
          <a:xfrm>
            <a:off x="121635" y="365125"/>
            <a:ext cx="7268916" cy="6011674"/>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636" r="19732"/>
          <a:stretch/>
        </p:blipFill>
        <p:spPr>
          <a:xfrm>
            <a:off x="7500003" y="124691"/>
            <a:ext cx="3621040" cy="3507971"/>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5156" t="3713" r="14526" b="6264"/>
          <a:stretch/>
        </p:blipFill>
        <p:spPr>
          <a:xfrm>
            <a:off x="7980219" y="3632662"/>
            <a:ext cx="3250276" cy="3225338"/>
          </a:xfrm>
          <a:prstGeom prst="rect">
            <a:avLst/>
          </a:prstGeom>
        </p:spPr>
      </p:pic>
    </p:spTree>
    <p:extLst>
      <p:ext uri="{BB962C8B-B14F-4D97-AF65-F5344CB8AC3E}">
        <p14:creationId xmlns:p14="http://schemas.microsoft.com/office/powerpoint/2010/main" val="9562127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2496318" y="1253651"/>
            <a:ext cx="6732380" cy="4476317"/>
          </a:xfrm>
        </p:spPr>
      </p:pic>
    </p:spTree>
    <p:extLst>
      <p:ext uri="{BB962C8B-B14F-4D97-AF65-F5344CB8AC3E}">
        <p14:creationId xmlns:p14="http://schemas.microsoft.com/office/powerpoint/2010/main" val="26482573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Food Bank</a:t>
            </a:r>
            <a:br>
              <a:rPr lang="en-GB" dirty="0"/>
            </a:br>
            <a:r>
              <a:rPr lang="en-GB" dirty="0"/>
              <a:t> </a:t>
            </a:r>
            <a:r>
              <a:rPr lang="en-GB" sz="3200" b="1" dirty="0"/>
              <a:t>Advent 2022</a:t>
            </a:r>
          </a:p>
        </p:txBody>
      </p:sp>
      <p:sp>
        <p:nvSpPr>
          <p:cNvPr id="3" name="Content Placeholder 2"/>
          <p:cNvSpPr>
            <a:spLocks noGrp="1"/>
          </p:cNvSpPr>
          <p:nvPr>
            <p:ph idx="1"/>
          </p:nvPr>
        </p:nvSpPr>
        <p:spPr>
          <a:xfrm>
            <a:off x="174566" y="1504604"/>
            <a:ext cx="11845637" cy="4672359"/>
          </a:xfrm>
        </p:spPr>
        <p:txBody>
          <a:bodyPr/>
          <a:lstStyle/>
          <a:p>
            <a:pPr marL="0" indent="0">
              <a:buNone/>
            </a:pPr>
            <a:r>
              <a:rPr lang="en-GB" sz="2400" dirty="0"/>
              <a:t>Christmas is a time to share bright hopes, care for others and remember that everybody matters.</a:t>
            </a:r>
          </a:p>
          <a:p>
            <a:pPr marL="0" indent="0">
              <a:buNone/>
            </a:pPr>
            <a:r>
              <a:rPr lang="en-GB" sz="2400" dirty="0"/>
              <a:t>The children reflected that there is a Christmas spirit that can change the lives of others. The children remembered others who need help at Christmastime. The children were thankful for charities that bring comfort and hope and reflected upon what it might mean to give as well as to receive.</a:t>
            </a:r>
          </a:p>
          <a:p>
            <a:pPr marL="0" indent="0">
              <a:buNone/>
            </a:pPr>
            <a:endParaRPr lang="en-GB" sz="2400" dirty="0"/>
          </a:p>
          <a:p>
            <a:pPr marL="0" indent="0">
              <a:buNone/>
            </a:pPr>
            <a:endParaRPr lang="en-GB"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0137"/>
          <a:stretch/>
        </p:blipFill>
        <p:spPr>
          <a:xfrm>
            <a:off x="432262" y="3622944"/>
            <a:ext cx="3807228" cy="317754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3787" t="364" r="19849" b="-364"/>
          <a:stretch/>
        </p:blipFill>
        <p:spPr>
          <a:xfrm>
            <a:off x="4634351" y="3350687"/>
            <a:ext cx="3108958" cy="351354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1789" r="7484"/>
          <a:stretch/>
        </p:blipFill>
        <p:spPr>
          <a:xfrm>
            <a:off x="8017627" y="3350687"/>
            <a:ext cx="3728258" cy="3463753"/>
          </a:xfrm>
          <a:prstGeom prst="rect">
            <a:avLst/>
          </a:prstGeom>
        </p:spPr>
      </p:pic>
    </p:spTree>
    <p:extLst>
      <p:ext uri="{BB962C8B-B14F-4D97-AF65-F5344CB8AC3E}">
        <p14:creationId xmlns:p14="http://schemas.microsoft.com/office/powerpoint/2010/main" val="39902780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147" y="188985"/>
            <a:ext cx="3946584" cy="29599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4197" y="188985"/>
            <a:ext cx="3946582" cy="295993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7192" y="3200400"/>
            <a:ext cx="4876801" cy="36576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855" y="3200399"/>
            <a:ext cx="4954385" cy="3715789"/>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2333" t="14546" r="16121"/>
          <a:stretch/>
        </p:blipFill>
        <p:spPr>
          <a:xfrm>
            <a:off x="8290559" y="0"/>
            <a:ext cx="3776796" cy="3383280"/>
          </a:xfrm>
          <a:prstGeom prst="rect">
            <a:avLst/>
          </a:prstGeom>
        </p:spPr>
      </p:pic>
    </p:spTree>
    <p:extLst>
      <p:ext uri="{BB962C8B-B14F-4D97-AF65-F5344CB8AC3E}">
        <p14:creationId xmlns:p14="http://schemas.microsoft.com/office/powerpoint/2010/main" val="17415436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2534" t="1274" r="7571" b="31072"/>
          <a:stretch/>
        </p:blipFill>
        <p:spPr>
          <a:xfrm rot="5400000">
            <a:off x="4647528" y="481493"/>
            <a:ext cx="2948848" cy="214073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0062" y="0"/>
            <a:ext cx="4511040" cy="338328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15565" b="8507"/>
          <a:stretch/>
        </p:blipFill>
        <p:spPr>
          <a:xfrm>
            <a:off x="6663207" y="3103721"/>
            <a:ext cx="4531266" cy="3682538"/>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425" r="8302"/>
          <a:stretch/>
        </p:blipFill>
        <p:spPr>
          <a:xfrm>
            <a:off x="61247" y="140233"/>
            <a:ext cx="4922596" cy="4135582"/>
          </a:xfrm>
          <a:prstGeom prst="rect">
            <a:avLst/>
          </a:prstGeom>
        </p:spPr>
      </p:pic>
      <p:pic>
        <p:nvPicPr>
          <p:cNvPr id="9" name="Picture 8"/>
          <p:cNvPicPr>
            <a:picLocks noChangeAspect="1"/>
          </p:cNvPicPr>
          <p:nvPr/>
        </p:nvPicPr>
        <p:blipFill>
          <a:blip r:embed="rId6"/>
          <a:stretch>
            <a:fillRect/>
          </a:stretch>
        </p:blipFill>
        <p:spPr>
          <a:xfrm>
            <a:off x="1835869" y="3182582"/>
            <a:ext cx="4697933" cy="3528862"/>
          </a:xfrm>
          <a:prstGeom prst="rect">
            <a:avLst/>
          </a:prstGeom>
        </p:spPr>
      </p:pic>
    </p:spTree>
    <p:extLst>
      <p:ext uri="{BB962C8B-B14F-4D97-AF65-F5344CB8AC3E}">
        <p14:creationId xmlns:p14="http://schemas.microsoft.com/office/powerpoint/2010/main" val="16449887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7696" y="83128"/>
            <a:ext cx="5070762" cy="3632662"/>
          </a:xfrm>
        </p:spPr>
        <p:txBody>
          <a:bodyPr>
            <a:normAutofit fontScale="77500" lnSpcReduction="20000"/>
          </a:bodyPr>
          <a:lstStyle/>
          <a:p>
            <a:pPr marL="0" indent="0">
              <a:buNone/>
            </a:pPr>
            <a:endParaRPr lang="en-GB" b="1" dirty="0"/>
          </a:p>
          <a:p>
            <a:pPr marL="0" indent="0">
              <a:buNone/>
            </a:pPr>
            <a:r>
              <a:rPr lang="en-GB" b="1" dirty="0"/>
              <a:t>Dear God,</a:t>
            </a:r>
          </a:p>
          <a:p>
            <a:pPr marL="0" indent="0">
              <a:buNone/>
            </a:pPr>
            <a:r>
              <a:rPr lang="en-GB" b="1" dirty="0"/>
              <a:t>At Christmastime, help us to think of others, not just ourselves.</a:t>
            </a:r>
          </a:p>
          <a:p>
            <a:pPr marL="0" indent="0">
              <a:buNone/>
            </a:pPr>
            <a:r>
              <a:rPr lang="en-GB" b="1" dirty="0"/>
              <a:t>Help us to find joy in giving, not just in the things that we receive.</a:t>
            </a:r>
          </a:p>
          <a:p>
            <a:pPr marL="0" indent="0">
              <a:buNone/>
            </a:pPr>
            <a:r>
              <a:rPr lang="en-GB" b="1" dirty="0"/>
              <a:t>Thank you for charities that work hard to bring hope and comfort.</a:t>
            </a:r>
          </a:p>
          <a:p>
            <a:pPr marL="0" indent="0">
              <a:buNone/>
            </a:pPr>
            <a:r>
              <a:rPr lang="en-GB" b="1" dirty="0"/>
              <a:t>Please help each of us to do our part in bringing hope and peace to the world.</a:t>
            </a:r>
          </a:p>
          <a:p>
            <a:pPr marL="0" indent="0">
              <a:buNone/>
            </a:pPr>
            <a:r>
              <a:rPr lang="en-GB" b="1" dirty="0"/>
              <a:t>Amen.</a:t>
            </a:r>
          </a:p>
          <a:p>
            <a:endParaRPr lang="en-GB"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6820"/>
          <a:stretch/>
        </p:blipFill>
        <p:spPr>
          <a:xfrm>
            <a:off x="5205924" y="83128"/>
            <a:ext cx="6816436" cy="4763655"/>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64" t="16904" r="5757" b="9143"/>
          <a:stretch/>
        </p:blipFill>
        <p:spPr>
          <a:xfrm>
            <a:off x="1295091" y="3429000"/>
            <a:ext cx="5629873" cy="3300704"/>
          </a:xfrm>
          <a:prstGeom prst="rect">
            <a:avLst/>
          </a:prstGeom>
        </p:spPr>
      </p:pic>
    </p:spTree>
    <p:extLst>
      <p:ext uri="{BB962C8B-B14F-4D97-AF65-F5344CB8AC3E}">
        <p14:creationId xmlns:p14="http://schemas.microsoft.com/office/powerpoint/2010/main" val="28576925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The Nativity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10690" y="1690688"/>
            <a:ext cx="7489767" cy="4979899"/>
          </a:xfrm>
        </p:spPr>
      </p:pic>
      <p:sp>
        <p:nvSpPr>
          <p:cNvPr id="3" name="Rectangle 2"/>
          <p:cNvSpPr/>
          <p:nvPr/>
        </p:nvSpPr>
        <p:spPr>
          <a:xfrm>
            <a:off x="9900458" y="2421467"/>
            <a:ext cx="1690410" cy="3785652"/>
          </a:xfrm>
          <a:prstGeom prst="rect">
            <a:avLst/>
          </a:prstGeom>
        </p:spPr>
        <p:txBody>
          <a:bodyPr wrap="square">
            <a:spAutoFit/>
          </a:bodyPr>
          <a:lstStyle/>
          <a:p>
            <a:pPr algn="ctr"/>
            <a:r>
              <a:rPr lang="en-GB" sz="2400" b="1" dirty="0"/>
              <a:t>The money</a:t>
            </a:r>
          </a:p>
          <a:p>
            <a:pPr algn="ctr"/>
            <a:r>
              <a:rPr lang="en-GB" sz="2400" b="1" dirty="0"/>
              <a:t>raised through ticket</a:t>
            </a:r>
          </a:p>
          <a:p>
            <a:pPr algn="ctr"/>
            <a:r>
              <a:rPr lang="en-GB" sz="2400" b="1" dirty="0"/>
              <a:t>sales were donated to</a:t>
            </a:r>
          </a:p>
          <a:p>
            <a:pPr algn="ctr"/>
            <a:r>
              <a:rPr lang="en-GB" sz="2400" b="1" dirty="0"/>
              <a:t>the Catholic</a:t>
            </a:r>
          </a:p>
          <a:p>
            <a:pPr algn="ctr"/>
            <a:r>
              <a:rPr lang="en-GB" sz="2400" b="1" dirty="0"/>
              <a:t>Children’s Society.</a:t>
            </a:r>
          </a:p>
        </p:txBody>
      </p:sp>
    </p:spTree>
    <p:extLst>
      <p:ext uri="{BB962C8B-B14F-4D97-AF65-F5344CB8AC3E}">
        <p14:creationId xmlns:p14="http://schemas.microsoft.com/office/powerpoint/2010/main" val="19946121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9375"/>
          <a:stretch/>
        </p:blipFill>
        <p:spPr>
          <a:xfrm>
            <a:off x="163721" y="88265"/>
            <a:ext cx="6544412" cy="3943408"/>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283"/>
          <a:stretch/>
        </p:blipFill>
        <p:spPr>
          <a:xfrm>
            <a:off x="6808124" y="166861"/>
            <a:ext cx="5220155" cy="395685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7888" t="7692"/>
          <a:stretch/>
        </p:blipFill>
        <p:spPr>
          <a:xfrm>
            <a:off x="4879571" y="3760514"/>
            <a:ext cx="4603561" cy="306739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20312"/>
          <a:stretch/>
        </p:blipFill>
        <p:spPr>
          <a:xfrm>
            <a:off x="28676" y="4123719"/>
            <a:ext cx="4800899" cy="2543694"/>
          </a:xfrm>
          <a:prstGeom prst="rect">
            <a:avLst/>
          </a:prstGeom>
        </p:spPr>
      </p:pic>
    </p:spTree>
    <p:extLst>
      <p:ext uri="{BB962C8B-B14F-4D97-AF65-F5344CB8AC3E}">
        <p14:creationId xmlns:p14="http://schemas.microsoft.com/office/powerpoint/2010/main" val="2828805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6583" y="4097873"/>
            <a:ext cx="3569741" cy="267730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52252" y="3537587"/>
            <a:ext cx="3794758" cy="2846068"/>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18558" r="7215" b="1"/>
          <a:stretch/>
        </p:blipFill>
        <p:spPr>
          <a:xfrm rot="5400000">
            <a:off x="3868526" y="734326"/>
            <a:ext cx="4056612" cy="2670482"/>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4325" t="-730" b="15085"/>
          <a:stretch/>
        </p:blipFill>
        <p:spPr>
          <a:xfrm>
            <a:off x="14775" y="41261"/>
            <a:ext cx="4358394" cy="292608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2073" y="3138055"/>
            <a:ext cx="4959927" cy="3719945"/>
          </a:xfrm>
          <a:prstGeom prst="rect">
            <a:avLst/>
          </a:prstGeom>
        </p:spPr>
      </p:pic>
      <p:pic>
        <p:nvPicPr>
          <p:cNvPr id="11" name="Content Placeholder 10"/>
          <p:cNvPicPr>
            <a:picLocks noGrp="1" noChangeAspect="1"/>
          </p:cNvPicPr>
          <p:nvPr>
            <p:ph idx="1"/>
          </p:nvPr>
        </p:nvPicPr>
        <p:blipFill>
          <a:blip r:embed="rId7"/>
          <a:stretch>
            <a:fillRect/>
          </a:stretch>
        </p:blipFill>
        <p:spPr>
          <a:xfrm>
            <a:off x="7556913" y="-25922"/>
            <a:ext cx="4310246" cy="3231160"/>
          </a:xfrm>
          <a:prstGeom prst="rect">
            <a:avLst/>
          </a:prstGeom>
        </p:spPr>
      </p:pic>
    </p:spTree>
    <p:extLst>
      <p:ext uri="{BB962C8B-B14F-4D97-AF65-F5344CB8AC3E}">
        <p14:creationId xmlns:p14="http://schemas.microsoft.com/office/powerpoint/2010/main" val="15334594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072" t="5996" r="12064" b="27524"/>
          <a:stretch/>
        </p:blipFill>
        <p:spPr>
          <a:xfrm>
            <a:off x="951831" y="578650"/>
            <a:ext cx="10353478" cy="5877667"/>
          </a:xfrm>
        </p:spPr>
      </p:pic>
    </p:spTree>
    <p:extLst>
      <p:ext uri="{BB962C8B-B14F-4D97-AF65-F5344CB8AC3E}">
        <p14:creationId xmlns:p14="http://schemas.microsoft.com/office/powerpoint/2010/main" val="21766531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334" t="14930" r="9492"/>
          <a:stretch/>
        </p:blipFill>
        <p:spPr>
          <a:xfrm>
            <a:off x="1097279" y="210101"/>
            <a:ext cx="9824259" cy="6448394"/>
          </a:xfrm>
        </p:spPr>
      </p:pic>
    </p:spTree>
    <p:extLst>
      <p:ext uri="{BB962C8B-B14F-4D97-AF65-F5344CB8AC3E}">
        <p14:creationId xmlns:p14="http://schemas.microsoft.com/office/powerpoint/2010/main" val="6398232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Christmas Carols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7165" y="1601182"/>
            <a:ext cx="5825758" cy="4351338"/>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54" t="121" r="9290" b="-121"/>
          <a:stretch/>
        </p:blipFill>
        <p:spPr>
          <a:xfrm>
            <a:off x="6284926" y="1529514"/>
            <a:ext cx="5485895" cy="4494673"/>
          </a:xfrm>
          <a:prstGeom prst="rect">
            <a:avLst/>
          </a:prstGeom>
        </p:spPr>
      </p:pic>
    </p:spTree>
    <p:extLst>
      <p:ext uri="{BB962C8B-B14F-4D97-AF65-F5344CB8AC3E}">
        <p14:creationId xmlns:p14="http://schemas.microsoft.com/office/powerpoint/2010/main" val="769137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73825"/>
            <a:ext cx="10515600" cy="5703138"/>
          </a:xfrm>
        </p:spPr>
        <p:txBody>
          <a:bodyPr/>
          <a:lstStyle/>
          <a:p>
            <a:pPr marL="0" indent="0">
              <a:buNone/>
            </a:pPr>
            <a:r>
              <a:rPr lang="en-GB" dirty="0"/>
              <a:t>To celebrate the Rosary Week parents joined with our pupils before school to by praying a decade of the rosary each morning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5439" y="1651725"/>
            <a:ext cx="6232345" cy="467425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19" y="1651725"/>
            <a:ext cx="6232346" cy="4674259"/>
          </a:xfrm>
          <a:prstGeom prst="rect">
            <a:avLst/>
          </a:prstGeom>
        </p:spPr>
      </p:pic>
    </p:spTree>
    <p:extLst>
      <p:ext uri="{BB962C8B-B14F-4D97-AF65-F5344CB8AC3E}">
        <p14:creationId xmlns:p14="http://schemas.microsoft.com/office/powerpoint/2010/main" val="415912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8788" t="37772" r="8485" b="10026"/>
          <a:stretch/>
        </p:blipFill>
        <p:spPr>
          <a:xfrm rot="5400000">
            <a:off x="-372999" y="865950"/>
            <a:ext cx="3890355" cy="288870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6303" t="31953" r="-364" b="18269"/>
          <a:stretch/>
        </p:blipFill>
        <p:spPr>
          <a:xfrm rot="5400000">
            <a:off x="7676807" y="2239273"/>
            <a:ext cx="6450676" cy="256032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503" t="4482" r="2466"/>
          <a:stretch/>
        </p:blipFill>
        <p:spPr>
          <a:xfrm rot="5400000">
            <a:off x="6036980" y="446668"/>
            <a:ext cx="4031673" cy="3138336"/>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15152" b="16364"/>
          <a:stretch/>
        </p:blipFill>
        <p:spPr>
          <a:xfrm>
            <a:off x="423949" y="4466581"/>
            <a:ext cx="4655859" cy="2391419"/>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6150" y="3823852"/>
            <a:ext cx="4045530" cy="3034148"/>
          </a:xfrm>
          <a:prstGeom prst="rect">
            <a:avLst/>
          </a:prstGeom>
        </p:spPr>
      </p:pic>
      <p:pic>
        <p:nvPicPr>
          <p:cNvPr id="13" name="Content Placeholder 12"/>
          <p:cNvPicPr>
            <a:picLocks noGrp="1" noChangeAspect="1"/>
          </p:cNvPicPr>
          <p:nvPr>
            <p:ph idx="1"/>
          </p:nvPr>
        </p:nvPicPr>
        <p:blipFill>
          <a:blip r:embed="rId7"/>
          <a:stretch>
            <a:fillRect/>
          </a:stretch>
        </p:blipFill>
        <p:spPr>
          <a:xfrm>
            <a:off x="3011252" y="65583"/>
            <a:ext cx="3462702" cy="4606170"/>
          </a:xfrm>
          <a:prstGeom prst="rect">
            <a:avLst/>
          </a:prstGeom>
        </p:spPr>
      </p:pic>
    </p:spTree>
    <p:extLst>
      <p:ext uri="{BB962C8B-B14F-4D97-AF65-F5344CB8AC3E}">
        <p14:creationId xmlns:p14="http://schemas.microsoft.com/office/powerpoint/2010/main" val="756539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96938" y="854320"/>
            <a:ext cx="7500601" cy="5625451"/>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969" t="2181" r="28577" b="6546"/>
          <a:stretch/>
        </p:blipFill>
        <p:spPr>
          <a:xfrm>
            <a:off x="46843" y="1186829"/>
            <a:ext cx="4523455" cy="4590515"/>
          </a:xfrm>
          <a:prstGeom prst="rect">
            <a:avLst/>
          </a:prstGeom>
        </p:spPr>
      </p:pic>
    </p:spTree>
    <p:extLst>
      <p:ext uri="{BB962C8B-B14F-4D97-AF65-F5344CB8AC3E}">
        <p14:creationId xmlns:p14="http://schemas.microsoft.com/office/powerpoint/2010/main" val="32225387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1318</Words>
  <Application>Microsoft Office PowerPoint</Application>
  <PresentationFormat>Widescreen</PresentationFormat>
  <Paragraphs>111</Paragraphs>
  <Slides>62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Arial</vt:lpstr>
      <vt:lpstr>Calibri</vt:lpstr>
      <vt:lpstr>Calibri Light</vt:lpstr>
      <vt:lpstr>Office Theme</vt:lpstr>
      <vt:lpstr>The Catholic Life of St John’s School 2022/2023</vt:lpstr>
      <vt:lpstr>Start of the School Year Mass</vt:lpstr>
      <vt:lpstr>        Floods in Pakistan - Cake sale   5th October   </vt:lpstr>
      <vt:lpstr>Mass at St George’s Cathedral</vt:lpstr>
      <vt:lpstr>The Month of October</vt:lpstr>
      <vt:lpstr>PowerPoint Presentation</vt:lpstr>
      <vt:lpstr>PowerPoint Presentation</vt:lpstr>
      <vt:lpstr>PowerPoint Presentation</vt:lpstr>
      <vt:lpstr>PowerPoint Presentation</vt:lpstr>
      <vt:lpstr>The Feast of Our Lady of the Rosary 7th October</vt:lpstr>
      <vt:lpstr>                           All Saints’ Day </vt:lpstr>
      <vt:lpstr>PowerPoint Presentation</vt:lpstr>
      <vt:lpstr>Book of Remembrance</vt:lpstr>
      <vt:lpstr>PowerPoint Presentation</vt:lpstr>
      <vt:lpstr>PowerPoint Presentation</vt:lpstr>
      <vt:lpstr>PowerPoint Presentation</vt:lpstr>
      <vt:lpstr>PowerPoint Presentation</vt:lpstr>
      <vt:lpstr>Reception and Year 1 children visited our church. </vt:lpstr>
      <vt:lpstr>PowerPoint Presentation</vt:lpstr>
      <vt:lpstr>PowerPoint Presentation</vt:lpstr>
      <vt:lpstr>PowerPoint Presentation</vt:lpstr>
      <vt:lpstr>PowerPoint Presentation</vt:lpstr>
      <vt:lpstr>‘Laudato Si’  We want to look after our precious, wonderful world. </vt:lpstr>
      <vt:lpstr>PowerPoint Presentation</vt:lpstr>
      <vt:lpstr>PowerPoint Presentation</vt:lpstr>
      <vt:lpstr>Poppy Appeal</vt:lpstr>
      <vt:lpstr>PowerPoint Presentation</vt:lpstr>
      <vt:lpstr>                                       Remembrance Day</vt:lpstr>
      <vt:lpstr>PowerPoint Presentation</vt:lpstr>
      <vt:lpstr>PowerPoint Presentation</vt:lpstr>
      <vt:lpstr>PowerPoint Presentation</vt:lpstr>
      <vt:lpstr>PowerPoint Presentation</vt:lpstr>
      <vt:lpstr>St John  We had a special assembly for our Patron Saint St John. Each class wrote a prayer to St John. </vt:lpstr>
      <vt:lpstr>Children in Need</vt:lpstr>
      <vt:lpstr>Advent  2022 </vt:lpstr>
      <vt:lpstr>Mary and Joseph visiting our home During Advent as part of our preparations for Christmas, everyday one child from Reception Class and KS1 has been taking home Mary and Joseph as we await the birth of Jesus.</vt:lpstr>
      <vt:lpstr>St John’s Christmas Tree</vt:lpstr>
      <vt:lpstr>Advent Homework </vt:lpstr>
      <vt:lpstr>PowerPoint Presentation</vt:lpstr>
      <vt:lpstr>KPMG CAROLS</vt:lpstr>
      <vt:lpstr>The Christmas Story by Reception Class</vt:lpstr>
      <vt:lpstr>PowerPoint Presentation</vt:lpstr>
      <vt:lpstr>PowerPoint Presentation</vt:lpstr>
      <vt:lpstr>PowerPoint Presentation</vt:lpstr>
      <vt:lpstr>Corridor Displays Advent 2022      The Christmas Story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Food Bank  Advent 2022</vt:lpstr>
      <vt:lpstr>PowerPoint Presentation</vt:lpstr>
      <vt:lpstr>PowerPoint Presentation</vt:lpstr>
      <vt:lpstr>PowerPoint Presentation</vt:lpstr>
      <vt:lpstr>The Nativity </vt:lpstr>
      <vt:lpstr>PowerPoint Presentation</vt:lpstr>
      <vt:lpstr>PowerPoint Presentation</vt:lpstr>
      <vt:lpstr>PowerPoint Presentation</vt:lpstr>
      <vt:lpstr>Christmas Carols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Catholic Life of St John’s School 2022/2023</dc:title>
  <dc:creator>portia Gushlow</dc:creator>
  <cp:lastModifiedBy>portia Gushlow</cp:lastModifiedBy>
  <cp:revision>2</cp:revision>
  <dcterms:created xsi:type="dcterms:W3CDTF">2024-01-31T08:49:02Z</dcterms:created>
  <dcterms:modified xsi:type="dcterms:W3CDTF">2024-01-31T08:50:25Z</dcterms:modified>
</cp:coreProperties>
</file>