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8" r:id="rId4"/>
    <p:sldId id="259" r:id="rId5"/>
    <p:sldId id="271" r:id="rId6"/>
    <p:sldId id="261" r:id="rId7"/>
    <p:sldId id="262" r:id="rId8"/>
    <p:sldId id="263" r:id="rId9"/>
    <p:sldId id="264" r:id="rId10"/>
    <p:sldId id="265" r:id="rId11"/>
    <p:sldId id="266" r:id="rId12"/>
    <p:sldId id="267" r:id="rId13"/>
    <p:sldId id="268" r:id="rId14"/>
    <p:sldId id="273" r:id="rId15"/>
    <p:sldId id="272" r:id="rId16"/>
    <p:sldId id="270" r:id="rId17"/>
    <p:sldId id="276" r:id="rId1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CA4D-F96B-4811-96D2-BF7F24A258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DB1729D-05FB-4306-8E41-4D54239E42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1BBF2A1-668F-4637-83D3-8C86248E2338}"/>
              </a:ext>
            </a:extLst>
          </p:cNvPr>
          <p:cNvSpPr>
            <a:spLocks noGrp="1"/>
          </p:cNvSpPr>
          <p:nvPr>
            <p:ph type="dt" sz="half" idx="10"/>
          </p:nvPr>
        </p:nvSpPr>
        <p:spPr/>
        <p:txBody>
          <a:bodyPr/>
          <a:lstStyle/>
          <a:p>
            <a:fld id="{8A55ACFE-664F-4DC6-B2BB-B16AB518A59C}" type="datetimeFigureOut">
              <a:rPr lang="en-GB" smtClean="0"/>
              <a:t>26/05/2023</a:t>
            </a:fld>
            <a:endParaRPr lang="en-GB"/>
          </a:p>
        </p:txBody>
      </p:sp>
      <p:sp>
        <p:nvSpPr>
          <p:cNvPr id="5" name="Footer Placeholder 4">
            <a:extLst>
              <a:ext uri="{FF2B5EF4-FFF2-40B4-BE49-F238E27FC236}">
                <a16:creationId xmlns:a16="http://schemas.microsoft.com/office/drawing/2014/main" id="{724039AC-F225-467E-9031-A43C6520E5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3226B3-381F-40DC-8A4F-1CAA24CB1DEB}"/>
              </a:ext>
            </a:extLst>
          </p:cNvPr>
          <p:cNvSpPr>
            <a:spLocks noGrp="1"/>
          </p:cNvSpPr>
          <p:nvPr>
            <p:ph type="sldNum" sz="quarter" idx="12"/>
          </p:nvPr>
        </p:nvSpPr>
        <p:spPr/>
        <p:txBody>
          <a:bodyPr/>
          <a:lstStyle/>
          <a:p>
            <a:fld id="{AE9B4BFB-E056-4006-8346-0A502A5457D1}" type="slidenum">
              <a:rPr lang="en-GB" smtClean="0"/>
              <a:t>‹#›</a:t>
            </a:fld>
            <a:endParaRPr lang="en-GB"/>
          </a:p>
        </p:txBody>
      </p:sp>
    </p:spTree>
    <p:extLst>
      <p:ext uri="{BB962C8B-B14F-4D97-AF65-F5344CB8AC3E}">
        <p14:creationId xmlns:p14="http://schemas.microsoft.com/office/powerpoint/2010/main" val="3206527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11AD-6DAB-4D5A-AC80-2E73A7BB3F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A2F133-9F51-491C-BE8B-3274553B9A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82DCCB-6F1C-491D-BA82-4DCF9EDE2E8A}"/>
              </a:ext>
            </a:extLst>
          </p:cNvPr>
          <p:cNvSpPr>
            <a:spLocks noGrp="1"/>
          </p:cNvSpPr>
          <p:nvPr>
            <p:ph type="dt" sz="half" idx="10"/>
          </p:nvPr>
        </p:nvSpPr>
        <p:spPr/>
        <p:txBody>
          <a:bodyPr/>
          <a:lstStyle/>
          <a:p>
            <a:fld id="{8A55ACFE-664F-4DC6-B2BB-B16AB518A59C}" type="datetimeFigureOut">
              <a:rPr lang="en-GB" smtClean="0"/>
              <a:t>26/05/2023</a:t>
            </a:fld>
            <a:endParaRPr lang="en-GB"/>
          </a:p>
        </p:txBody>
      </p:sp>
      <p:sp>
        <p:nvSpPr>
          <p:cNvPr id="5" name="Footer Placeholder 4">
            <a:extLst>
              <a:ext uri="{FF2B5EF4-FFF2-40B4-BE49-F238E27FC236}">
                <a16:creationId xmlns:a16="http://schemas.microsoft.com/office/drawing/2014/main" id="{817EADB7-1847-4E2E-816B-9DE4EBA033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3669E5-105E-429C-BB69-2B242C476371}"/>
              </a:ext>
            </a:extLst>
          </p:cNvPr>
          <p:cNvSpPr>
            <a:spLocks noGrp="1"/>
          </p:cNvSpPr>
          <p:nvPr>
            <p:ph type="sldNum" sz="quarter" idx="12"/>
          </p:nvPr>
        </p:nvSpPr>
        <p:spPr/>
        <p:txBody>
          <a:bodyPr/>
          <a:lstStyle/>
          <a:p>
            <a:fld id="{AE9B4BFB-E056-4006-8346-0A502A5457D1}" type="slidenum">
              <a:rPr lang="en-GB" smtClean="0"/>
              <a:t>‹#›</a:t>
            </a:fld>
            <a:endParaRPr lang="en-GB"/>
          </a:p>
        </p:txBody>
      </p:sp>
    </p:spTree>
    <p:extLst>
      <p:ext uri="{BB962C8B-B14F-4D97-AF65-F5344CB8AC3E}">
        <p14:creationId xmlns:p14="http://schemas.microsoft.com/office/powerpoint/2010/main" val="108373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225550-7011-4021-916D-3885168314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EA21F1-3499-4B12-B449-57A5C049DD1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E5E271-49CE-4131-A6EB-1C23316DAE61}"/>
              </a:ext>
            </a:extLst>
          </p:cNvPr>
          <p:cNvSpPr>
            <a:spLocks noGrp="1"/>
          </p:cNvSpPr>
          <p:nvPr>
            <p:ph type="dt" sz="half" idx="10"/>
          </p:nvPr>
        </p:nvSpPr>
        <p:spPr/>
        <p:txBody>
          <a:bodyPr/>
          <a:lstStyle/>
          <a:p>
            <a:fld id="{8A55ACFE-664F-4DC6-B2BB-B16AB518A59C}" type="datetimeFigureOut">
              <a:rPr lang="en-GB" smtClean="0"/>
              <a:t>26/05/2023</a:t>
            </a:fld>
            <a:endParaRPr lang="en-GB"/>
          </a:p>
        </p:txBody>
      </p:sp>
      <p:sp>
        <p:nvSpPr>
          <p:cNvPr id="5" name="Footer Placeholder 4">
            <a:extLst>
              <a:ext uri="{FF2B5EF4-FFF2-40B4-BE49-F238E27FC236}">
                <a16:creationId xmlns:a16="http://schemas.microsoft.com/office/drawing/2014/main" id="{86F5B3ED-F122-4BBA-A2DA-AAE0E09DD5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804352-A144-4989-B9F4-A91E91A9951F}"/>
              </a:ext>
            </a:extLst>
          </p:cNvPr>
          <p:cNvSpPr>
            <a:spLocks noGrp="1"/>
          </p:cNvSpPr>
          <p:nvPr>
            <p:ph type="sldNum" sz="quarter" idx="12"/>
          </p:nvPr>
        </p:nvSpPr>
        <p:spPr/>
        <p:txBody>
          <a:bodyPr/>
          <a:lstStyle/>
          <a:p>
            <a:fld id="{AE9B4BFB-E056-4006-8346-0A502A5457D1}" type="slidenum">
              <a:rPr lang="en-GB" smtClean="0"/>
              <a:t>‹#›</a:t>
            </a:fld>
            <a:endParaRPr lang="en-GB"/>
          </a:p>
        </p:txBody>
      </p:sp>
    </p:spTree>
    <p:extLst>
      <p:ext uri="{BB962C8B-B14F-4D97-AF65-F5344CB8AC3E}">
        <p14:creationId xmlns:p14="http://schemas.microsoft.com/office/powerpoint/2010/main" val="2024924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D647-D22F-4872-8C45-F0B26CB350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F671B9-2318-413D-A336-39BB86458F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254487-F9C1-4D93-9CAA-2F6BD29C9F7D}"/>
              </a:ext>
            </a:extLst>
          </p:cNvPr>
          <p:cNvSpPr>
            <a:spLocks noGrp="1"/>
          </p:cNvSpPr>
          <p:nvPr>
            <p:ph type="dt" sz="half" idx="10"/>
          </p:nvPr>
        </p:nvSpPr>
        <p:spPr/>
        <p:txBody>
          <a:bodyPr/>
          <a:lstStyle/>
          <a:p>
            <a:fld id="{8A55ACFE-664F-4DC6-B2BB-B16AB518A59C}" type="datetimeFigureOut">
              <a:rPr lang="en-GB" smtClean="0"/>
              <a:t>26/05/2023</a:t>
            </a:fld>
            <a:endParaRPr lang="en-GB"/>
          </a:p>
        </p:txBody>
      </p:sp>
      <p:sp>
        <p:nvSpPr>
          <p:cNvPr id="5" name="Footer Placeholder 4">
            <a:extLst>
              <a:ext uri="{FF2B5EF4-FFF2-40B4-BE49-F238E27FC236}">
                <a16:creationId xmlns:a16="http://schemas.microsoft.com/office/drawing/2014/main" id="{23991845-E220-475D-AC1F-9C410AE13E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EA2E9B-BBA8-4404-88D2-E035F87CE6CC}"/>
              </a:ext>
            </a:extLst>
          </p:cNvPr>
          <p:cNvSpPr>
            <a:spLocks noGrp="1"/>
          </p:cNvSpPr>
          <p:nvPr>
            <p:ph type="sldNum" sz="quarter" idx="12"/>
          </p:nvPr>
        </p:nvSpPr>
        <p:spPr/>
        <p:txBody>
          <a:bodyPr/>
          <a:lstStyle/>
          <a:p>
            <a:fld id="{AE9B4BFB-E056-4006-8346-0A502A5457D1}" type="slidenum">
              <a:rPr lang="en-GB" smtClean="0"/>
              <a:t>‹#›</a:t>
            </a:fld>
            <a:endParaRPr lang="en-GB"/>
          </a:p>
        </p:txBody>
      </p:sp>
    </p:spTree>
    <p:extLst>
      <p:ext uri="{BB962C8B-B14F-4D97-AF65-F5344CB8AC3E}">
        <p14:creationId xmlns:p14="http://schemas.microsoft.com/office/powerpoint/2010/main" val="344618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FF83-6A9D-4B63-917A-7F69A70FBF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B19784-EC51-4F3D-A424-5A48768484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1325D83-8391-4684-86AB-47F092414264}"/>
              </a:ext>
            </a:extLst>
          </p:cNvPr>
          <p:cNvSpPr>
            <a:spLocks noGrp="1"/>
          </p:cNvSpPr>
          <p:nvPr>
            <p:ph type="dt" sz="half" idx="10"/>
          </p:nvPr>
        </p:nvSpPr>
        <p:spPr/>
        <p:txBody>
          <a:bodyPr/>
          <a:lstStyle/>
          <a:p>
            <a:fld id="{8A55ACFE-664F-4DC6-B2BB-B16AB518A59C}" type="datetimeFigureOut">
              <a:rPr lang="en-GB" smtClean="0"/>
              <a:t>26/05/2023</a:t>
            </a:fld>
            <a:endParaRPr lang="en-GB"/>
          </a:p>
        </p:txBody>
      </p:sp>
      <p:sp>
        <p:nvSpPr>
          <p:cNvPr id="5" name="Footer Placeholder 4">
            <a:extLst>
              <a:ext uri="{FF2B5EF4-FFF2-40B4-BE49-F238E27FC236}">
                <a16:creationId xmlns:a16="http://schemas.microsoft.com/office/drawing/2014/main" id="{44B8B1A2-FDCA-4532-975A-D398D414EF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B87A10-297A-474D-A99E-6539C597AF24}"/>
              </a:ext>
            </a:extLst>
          </p:cNvPr>
          <p:cNvSpPr>
            <a:spLocks noGrp="1"/>
          </p:cNvSpPr>
          <p:nvPr>
            <p:ph type="sldNum" sz="quarter" idx="12"/>
          </p:nvPr>
        </p:nvSpPr>
        <p:spPr/>
        <p:txBody>
          <a:bodyPr/>
          <a:lstStyle/>
          <a:p>
            <a:fld id="{AE9B4BFB-E056-4006-8346-0A502A5457D1}" type="slidenum">
              <a:rPr lang="en-GB" smtClean="0"/>
              <a:t>‹#›</a:t>
            </a:fld>
            <a:endParaRPr lang="en-GB"/>
          </a:p>
        </p:txBody>
      </p:sp>
    </p:spTree>
    <p:extLst>
      <p:ext uri="{BB962C8B-B14F-4D97-AF65-F5344CB8AC3E}">
        <p14:creationId xmlns:p14="http://schemas.microsoft.com/office/powerpoint/2010/main" val="2624520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EAC7-8E69-4B3D-A340-B1E18B2DDB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3A75D0-E058-4190-BB5A-63FA5800B4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6DE348-C5DD-4C62-BA85-86274D6C8F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267862-6C0F-4C32-9A79-CF126859FF36}"/>
              </a:ext>
            </a:extLst>
          </p:cNvPr>
          <p:cNvSpPr>
            <a:spLocks noGrp="1"/>
          </p:cNvSpPr>
          <p:nvPr>
            <p:ph type="dt" sz="half" idx="10"/>
          </p:nvPr>
        </p:nvSpPr>
        <p:spPr/>
        <p:txBody>
          <a:bodyPr/>
          <a:lstStyle/>
          <a:p>
            <a:fld id="{8A55ACFE-664F-4DC6-B2BB-B16AB518A59C}" type="datetimeFigureOut">
              <a:rPr lang="en-GB" smtClean="0"/>
              <a:t>26/05/2023</a:t>
            </a:fld>
            <a:endParaRPr lang="en-GB"/>
          </a:p>
        </p:txBody>
      </p:sp>
      <p:sp>
        <p:nvSpPr>
          <p:cNvPr id="6" name="Footer Placeholder 5">
            <a:extLst>
              <a:ext uri="{FF2B5EF4-FFF2-40B4-BE49-F238E27FC236}">
                <a16:creationId xmlns:a16="http://schemas.microsoft.com/office/drawing/2014/main" id="{CB814274-BB45-4173-A422-D761B69C16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A4B6C6-4822-4AA5-8BA4-9FA137D88546}"/>
              </a:ext>
            </a:extLst>
          </p:cNvPr>
          <p:cNvSpPr>
            <a:spLocks noGrp="1"/>
          </p:cNvSpPr>
          <p:nvPr>
            <p:ph type="sldNum" sz="quarter" idx="12"/>
          </p:nvPr>
        </p:nvSpPr>
        <p:spPr/>
        <p:txBody>
          <a:bodyPr/>
          <a:lstStyle/>
          <a:p>
            <a:fld id="{AE9B4BFB-E056-4006-8346-0A502A5457D1}" type="slidenum">
              <a:rPr lang="en-GB" smtClean="0"/>
              <a:t>‹#›</a:t>
            </a:fld>
            <a:endParaRPr lang="en-GB"/>
          </a:p>
        </p:txBody>
      </p:sp>
    </p:spTree>
    <p:extLst>
      <p:ext uri="{BB962C8B-B14F-4D97-AF65-F5344CB8AC3E}">
        <p14:creationId xmlns:p14="http://schemas.microsoft.com/office/powerpoint/2010/main" val="183071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3954-5022-48D6-B1F9-8A1E78AB952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D0FE45-B82B-47B3-B9D0-571305AF73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6EFAF5-627F-4450-B14B-4DFEADA8FEC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A0BADC-05F9-4917-84A0-DE099EA62F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442DAC-D79F-4381-903C-9C3F8E5A0EA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FA4E1E-F250-4D98-9837-75C17409026A}"/>
              </a:ext>
            </a:extLst>
          </p:cNvPr>
          <p:cNvSpPr>
            <a:spLocks noGrp="1"/>
          </p:cNvSpPr>
          <p:nvPr>
            <p:ph type="dt" sz="half" idx="10"/>
          </p:nvPr>
        </p:nvSpPr>
        <p:spPr/>
        <p:txBody>
          <a:bodyPr/>
          <a:lstStyle/>
          <a:p>
            <a:fld id="{8A55ACFE-664F-4DC6-B2BB-B16AB518A59C}" type="datetimeFigureOut">
              <a:rPr lang="en-GB" smtClean="0"/>
              <a:t>26/05/2023</a:t>
            </a:fld>
            <a:endParaRPr lang="en-GB"/>
          </a:p>
        </p:txBody>
      </p:sp>
      <p:sp>
        <p:nvSpPr>
          <p:cNvPr id="8" name="Footer Placeholder 7">
            <a:extLst>
              <a:ext uri="{FF2B5EF4-FFF2-40B4-BE49-F238E27FC236}">
                <a16:creationId xmlns:a16="http://schemas.microsoft.com/office/drawing/2014/main" id="{E4FA4E55-9E7D-4121-B7BF-80D7E89B88A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A40C1-61EE-407A-8ABD-C4B3EF1A54BA}"/>
              </a:ext>
            </a:extLst>
          </p:cNvPr>
          <p:cNvSpPr>
            <a:spLocks noGrp="1"/>
          </p:cNvSpPr>
          <p:nvPr>
            <p:ph type="sldNum" sz="quarter" idx="12"/>
          </p:nvPr>
        </p:nvSpPr>
        <p:spPr/>
        <p:txBody>
          <a:bodyPr/>
          <a:lstStyle/>
          <a:p>
            <a:fld id="{AE9B4BFB-E056-4006-8346-0A502A5457D1}" type="slidenum">
              <a:rPr lang="en-GB" smtClean="0"/>
              <a:t>‹#›</a:t>
            </a:fld>
            <a:endParaRPr lang="en-GB"/>
          </a:p>
        </p:txBody>
      </p:sp>
    </p:spTree>
    <p:extLst>
      <p:ext uri="{BB962C8B-B14F-4D97-AF65-F5344CB8AC3E}">
        <p14:creationId xmlns:p14="http://schemas.microsoft.com/office/powerpoint/2010/main" val="513403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76D3-BDE0-4296-A8D5-80899C78093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ABFE36-6290-47A5-ADC1-EC5A70D8D8A3}"/>
              </a:ext>
            </a:extLst>
          </p:cNvPr>
          <p:cNvSpPr>
            <a:spLocks noGrp="1"/>
          </p:cNvSpPr>
          <p:nvPr>
            <p:ph type="dt" sz="half" idx="10"/>
          </p:nvPr>
        </p:nvSpPr>
        <p:spPr/>
        <p:txBody>
          <a:bodyPr/>
          <a:lstStyle/>
          <a:p>
            <a:fld id="{8A55ACFE-664F-4DC6-B2BB-B16AB518A59C}" type="datetimeFigureOut">
              <a:rPr lang="en-GB" smtClean="0"/>
              <a:t>26/05/2023</a:t>
            </a:fld>
            <a:endParaRPr lang="en-GB"/>
          </a:p>
        </p:txBody>
      </p:sp>
      <p:sp>
        <p:nvSpPr>
          <p:cNvPr id="4" name="Footer Placeholder 3">
            <a:extLst>
              <a:ext uri="{FF2B5EF4-FFF2-40B4-BE49-F238E27FC236}">
                <a16:creationId xmlns:a16="http://schemas.microsoft.com/office/drawing/2014/main" id="{1489B410-87E7-406B-8EF3-1CA05D6D26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7CB1062-99F0-4324-AE95-B8CC1CE2F0A5}"/>
              </a:ext>
            </a:extLst>
          </p:cNvPr>
          <p:cNvSpPr>
            <a:spLocks noGrp="1"/>
          </p:cNvSpPr>
          <p:nvPr>
            <p:ph type="sldNum" sz="quarter" idx="12"/>
          </p:nvPr>
        </p:nvSpPr>
        <p:spPr/>
        <p:txBody>
          <a:bodyPr/>
          <a:lstStyle/>
          <a:p>
            <a:fld id="{AE9B4BFB-E056-4006-8346-0A502A5457D1}" type="slidenum">
              <a:rPr lang="en-GB" smtClean="0"/>
              <a:t>‹#›</a:t>
            </a:fld>
            <a:endParaRPr lang="en-GB"/>
          </a:p>
        </p:txBody>
      </p:sp>
    </p:spTree>
    <p:extLst>
      <p:ext uri="{BB962C8B-B14F-4D97-AF65-F5344CB8AC3E}">
        <p14:creationId xmlns:p14="http://schemas.microsoft.com/office/powerpoint/2010/main" val="1045714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3FAE68-9A97-4D87-B07B-D49832BDC43F}"/>
              </a:ext>
            </a:extLst>
          </p:cNvPr>
          <p:cNvSpPr>
            <a:spLocks noGrp="1"/>
          </p:cNvSpPr>
          <p:nvPr>
            <p:ph type="dt" sz="half" idx="10"/>
          </p:nvPr>
        </p:nvSpPr>
        <p:spPr/>
        <p:txBody>
          <a:bodyPr/>
          <a:lstStyle/>
          <a:p>
            <a:fld id="{8A55ACFE-664F-4DC6-B2BB-B16AB518A59C}" type="datetimeFigureOut">
              <a:rPr lang="en-GB" smtClean="0"/>
              <a:t>26/05/2023</a:t>
            </a:fld>
            <a:endParaRPr lang="en-GB"/>
          </a:p>
        </p:txBody>
      </p:sp>
      <p:sp>
        <p:nvSpPr>
          <p:cNvPr id="3" name="Footer Placeholder 2">
            <a:extLst>
              <a:ext uri="{FF2B5EF4-FFF2-40B4-BE49-F238E27FC236}">
                <a16:creationId xmlns:a16="http://schemas.microsoft.com/office/drawing/2014/main" id="{B10FDE65-0CB2-4063-8EE3-371DC8A72E7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A3DDBA0-41EE-4A1D-880C-46671D714D9C}"/>
              </a:ext>
            </a:extLst>
          </p:cNvPr>
          <p:cNvSpPr>
            <a:spLocks noGrp="1"/>
          </p:cNvSpPr>
          <p:nvPr>
            <p:ph type="sldNum" sz="quarter" idx="12"/>
          </p:nvPr>
        </p:nvSpPr>
        <p:spPr/>
        <p:txBody>
          <a:bodyPr/>
          <a:lstStyle/>
          <a:p>
            <a:fld id="{AE9B4BFB-E056-4006-8346-0A502A5457D1}" type="slidenum">
              <a:rPr lang="en-GB" smtClean="0"/>
              <a:t>‹#›</a:t>
            </a:fld>
            <a:endParaRPr lang="en-GB"/>
          </a:p>
        </p:txBody>
      </p:sp>
    </p:spTree>
    <p:extLst>
      <p:ext uri="{BB962C8B-B14F-4D97-AF65-F5344CB8AC3E}">
        <p14:creationId xmlns:p14="http://schemas.microsoft.com/office/powerpoint/2010/main" val="3693607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82CA2-1003-4482-A1B3-C6A7881926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F74C4C7-E6E6-479C-88A9-164256871F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5B8336-2B84-44CA-AE73-A035699C6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E2D8E7-C618-4A42-BBCF-5DC4ECD92625}"/>
              </a:ext>
            </a:extLst>
          </p:cNvPr>
          <p:cNvSpPr>
            <a:spLocks noGrp="1"/>
          </p:cNvSpPr>
          <p:nvPr>
            <p:ph type="dt" sz="half" idx="10"/>
          </p:nvPr>
        </p:nvSpPr>
        <p:spPr/>
        <p:txBody>
          <a:bodyPr/>
          <a:lstStyle/>
          <a:p>
            <a:fld id="{8A55ACFE-664F-4DC6-B2BB-B16AB518A59C}" type="datetimeFigureOut">
              <a:rPr lang="en-GB" smtClean="0"/>
              <a:t>26/05/2023</a:t>
            </a:fld>
            <a:endParaRPr lang="en-GB"/>
          </a:p>
        </p:txBody>
      </p:sp>
      <p:sp>
        <p:nvSpPr>
          <p:cNvPr id="6" name="Footer Placeholder 5">
            <a:extLst>
              <a:ext uri="{FF2B5EF4-FFF2-40B4-BE49-F238E27FC236}">
                <a16:creationId xmlns:a16="http://schemas.microsoft.com/office/drawing/2014/main" id="{9DDF94F9-C3FC-4109-A769-420BBCBAFA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698218-587D-43C5-B185-9DF327252269}"/>
              </a:ext>
            </a:extLst>
          </p:cNvPr>
          <p:cNvSpPr>
            <a:spLocks noGrp="1"/>
          </p:cNvSpPr>
          <p:nvPr>
            <p:ph type="sldNum" sz="quarter" idx="12"/>
          </p:nvPr>
        </p:nvSpPr>
        <p:spPr/>
        <p:txBody>
          <a:bodyPr/>
          <a:lstStyle/>
          <a:p>
            <a:fld id="{AE9B4BFB-E056-4006-8346-0A502A5457D1}" type="slidenum">
              <a:rPr lang="en-GB" smtClean="0"/>
              <a:t>‹#›</a:t>
            </a:fld>
            <a:endParaRPr lang="en-GB"/>
          </a:p>
        </p:txBody>
      </p:sp>
    </p:spTree>
    <p:extLst>
      <p:ext uri="{BB962C8B-B14F-4D97-AF65-F5344CB8AC3E}">
        <p14:creationId xmlns:p14="http://schemas.microsoft.com/office/powerpoint/2010/main" val="1555633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4F591-3DD1-44AF-937F-B6D602E3C6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2B645D-6102-4FDB-B7C0-79934CF6D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5A7188-EEDA-4834-B66D-AD12C03FF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771B50-160C-4C3E-A8E3-9403C68289B6}"/>
              </a:ext>
            </a:extLst>
          </p:cNvPr>
          <p:cNvSpPr>
            <a:spLocks noGrp="1"/>
          </p:cNvSpPr>
          <p:nvPr>
            <p:ph type="dt" sz="half" idx="10"/>
          </p:nvPr>
        </p:nvSpPr>
        <p:spPr/>
        <p:txBody>
          <a:bodyPr/>
          <a:lstStyle/>
          <a:p>
            <a:fld id="{8A55ACFE-664F-4DC6-B2BB-B16AB518A59C}" type="datetimeFigureOut">
              <a:rPr lang="en-GB" smtClean="0"/>
              <a:t>26/05/2023</a:t>
            </a:fld>
            <a:endParaRPr lang="en-GB"/>
          </a:p>
        </p:txBody>
      </p:sp>
      <p:sp>
        <p:nvSpPr>
          <p:cNvPr id="6" name="Footer Placeholder 5">
            <a:extLst>
              <a:ext uri="{FF2B5EF4-FFF2-40B4-BE49-F238E27FC236}">
                <a16:creationId xmlns:a16="http://schemas.microsoft.com/office/drawing/2014/main" id="{044FD620-9777-4527-9DDB-B2E31A2DB1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B08A78-BAC5-4EE3-A9A2-92BAEC84D56E}"/>
              </a:ext>
            </a:extLst>
          </p:cNvPr>
          <p:cNvSpPr>
            <a:spLocks noGrp="1"/>
          </p:cNvSpPr>
          <p:nvPr>
            <p:ph type="sldNum" sz="quarter" idx="12"/>
          </p:nvPr>
        </p:nvSpPr>
        <p:spPr/>
        <p:txBody>
          <a:bodyPr/>
          <a:lstStyle/>
          <a:p>
            <a:fld id="{AE9B4BFB-E056-4006-8346-0A502A5457D1}" type="slidenum">
              <a:rPr lang="en-GB" smtClean="0"/>
              <a:t>‹#›</a:t>
            </a:fld>
            <a:endParaRPr lang="en-GB"/>
          </a:p>
        </p:txBody>
      </p:sp>
    </p:spTree>
    <p:extLst>
      <p:ext uri="{BB962C8B-B14F-4D97-AF65-F5344CB8AC3E}">
        <p14:creationId xmlns:p14="http://schemas.microsoft.com/office/powerpoint/2010/main" val="1648593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2579BC-96D2-46A0-88F3-E03530C0B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423EC6-B74A-4F8F-BCCA-ED26DBEE50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ACBD8C-A544-4C46-AA7E-AB56791B3E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ACFE-664F-4DC6-B2BB-B16AB518A59C}" type="datetimeFigureOut">
              <a:rPr lang="en-GB" smtClean="0"/>
              <a:t>26/05/2023</a:t>
            </a:fld>
            <a:endParaRPr lang="en-GB"/>
          </a:p>
        </p:txBody>
      </p:sp>
      <p:sp>
        <p:nvSpPr>
          <p:cNvPr id="5" name="Footer Placeholder 4">
            <a:extLst>
              <a:ext uri="{FF2B5EF4-FFF2-40B4-BE49-F238E27FC236}">
                <a16:creationId xmlns:a16="http://schemas.microsoft.com/office/drawing/2014/main" id="{63860C92-065D-48EF-9C42-74A14A286D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697F52D-45DD-4A3F-BE51-639C3B12B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B4BFB-E056-4006-8346-0A502A5457D1}" type="slidenum">
              <a:rPr lang="en-GB" smtClean="0"/>
              <a:t>‹#›</a:t>
            </a:fld>
            <a:endParaRPr lang="en-GB"/>
          </a:p>
        </p:txBody>
      </p:sp>
    </p:spTree>
    <p:extLst>
      <p:ext uri="{BB962C8B-B14F-4D97-AF65-F5344CB8AC3E}">
        <p14:creationId xmlns:p14="http://schemas.microsoft.com/office/powerpoint/2010/main" val="611613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stjohnsrotherhithe.co.uk/special-mas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stjohnsrotherhithe.co.uk/special-mass/" TargetMode="Externa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stjohnsrotherhithe.co.uk/special-mas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5413-F06F-447F-A2FF-DDE674BEB052}"/>
              </a:ext>
            </a:extLst>
          </p:cNvPr>
          <p:cNvSpPr>
            <a:spLocks noGrp="1"/>
          </p:cNvSpPr>
          <p:nvPr>
            <p:ph type="ctrTitle"/>
          </p:nvPr>
        </p:nvSpPr>
        <p:spPr/>
        <p:txBody>
          <a:bodyPr/>
          <a:lstStyle/>
          <a:p>
            <a:r>
              <a:rPr lang="en-GB" b="1" dirty="0"/>
              <a:t>The Catholic Life of St John’s School 2020/2021</a:t>
            </a:r>
          </a:p>
        </p:txBody>
      </p:sp>
      <p:pic>
        <p:nvPicPr>
          <p:cNvPr id="4" name="Picture 3">
            <a:extLst>
              <a:ext uri="{FF2B5EF4-FFF2-40B4-BE49-F238E27FC236}">
                <a16:creationId xmlns:a16="http://schemas.microsoft.com/office/drawing/2014/main" id="{19AC4163-6C19-48A8-9ED3-EA8C884E51DF}"/>
              </a:ext>
            </a:extLst>
          </p:cNvPr>
          <p:cNvPicPr>
            <a:picLocks noChangeAspect="1"/>
          </p:cNvPicPr>
          <p:nvPr/>
        </p:nvPicPr>
        <p:blipFill>
          <a:blip r:embed="rId2"/>
          <a:stretch>
            <a:fillRect/>
          </a:stretch>
        </p:blipFill>
        <p:spPr>
          <a:xfrm>
            <a:off x="4295164" y="3602038"/>
            <a:ext cx="3452351" cy="1774272"/>
          </a:xfrm>
          <a:prstGeom prst="rect">
            <a:avLst/>
          </a:prstGeom>
        </p:spPr>
      </p:pic>
    </p:spTree>
    <p:extLst>
      <p:ext uri="{BB962C8B-B14F-4D97-AF65-F5344CB8AC3E}">
        <p14:creationId xmlns:p14="http://schemas.microsoft.com/office/powerpoint/2010/main" val="4221203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3285D-BAF0-41EF-A0C3-C4A7AAC16AC5}"/>
              </a:ext>
            </a:extLst>
          </p:cNvPr>
          <p:cNvSpPr>
            <a:spLocks noGrp="1"/>
          </p:cNvSpPr>
          <p:nvPr>
            <p:ph type="title"/>
          </p:nvPr>
        </p:nvSpPr>
        <p:spPr>
          <a:xfrm>
            <a:off x="838200" y="365126"/>
            <a:ext cx="10515600" cy="485480"/>
          </a:xfrm>
        </p:spPr>
        <p:txBody>
          <a:bodyPr>
            <a:noAutofit/>
          </a:bodyPr>
          <a:lstStyle/>
          <a:p>
            <a:pPr algn="ctr"/>
            <a:r>
              <a:rPr lang="en-GB" sz="2900" b="1" dirty="0">
                <a:latin typeface="+mn-lt"/>
              </a:rPr>
              <a:t>The Year of St Joseph</a:t>
            </a:r>
          </a:p>
        </p:txBody>
      </p:sp>
      <p:sp>
        <p:nvSpPr>
          <p:cNvPr id="3" name="Content Placeholder 2">
            <a:extLst>
              <a:ext uri="{FF2B5EF4-FFF2-40B4-BE49-F238E27FC236}">
                <a16:creationId xmlns:a16="http://schemas.microsoft.com/office/drawing/2014/main" id="{A753EB6A-B4A5-41C5-915A-B41BC3D983E9}"/>
              </a:ext>
            </a:extLst>
          </p:cNvPr>
          <p:cNvSpPr>
            <a:spLocks noGrp="1"/>
          </p:cNvSpPr>
          <p:nvPr>
            <p:ph idx="1"/>
          </p:nvPr>
        </p:nvSpPr>
        <p:spPr>
          <a:xfrm>
            <a:off x="838200" y="850606"/>
            <a:ext cx="10515600" cy="5326357"/>
          </a:xfrm>
        </p:spPr>
        <p:txBody>
          <a:bodyPr/>
          <a:lstStyle/>
          <a:p>
            <a:pPr marL="0" indent="0" algn="ctr">
              <a:buNone/>
            </a:pPr>
            <a:r>
              <a:rPr lang="en-GB" b="1" dirty="0"/>
              <a:t>This Year celebrates the Year of St Joseph. The children in KS2 and their families took part in a homework project to find out about St Joseph the worker and to write how his life can inspire them. The children also had an opportunity to pray with their families to St Joseph using the prayer written by Pope Francis for this special Year. The children’s work is displayed in our school.</a:t>
            </a:r>
          </a:p>
          <a:p>
            <a:pPr marL="0" indent="0" algn="ctr">
              <a:buNone/>
            </a:pPr>
            <a:endParaRPr lang="en-GB" b="1" dirty="0"/>
          </a:p>
        </p:txBody>
      </p:sp>
      <p:pic>
        <p:nvPicPr>
          <p:cNvPr id="5" name="Picture 4">
            <a:extLst>
              <a:ext uri="{FF2B5EF4-FFF2-40B4-BE49-F238E27FC236}">
                <a16:creationId xmlns:a16="http://schemas.microsoft.com/office/drawing/2014/main" id="{1344D517-8F90-467B-BA2E-C844E9F8B5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66930" y="3229569"/>
            <a:ext cx="4837907" cy="3628431"/>
          </a:xfrm>
          <a:prstGeom prst="rect">
            <a:avLst/>
          </a:prstGeom>
        </p:spPr>
      </p:pic>
      <p:pic>
        <p:nvPicPr>
          <p:cNvPr id="7" name="Picture 6">
            <a:extLst>
              <a:ext uri="{FF2B5EF4-FFF2-40B4-BE49-F238E27FC236}">
                <a16:creationId xmlns:a16="http://schemas.microsoft.com/office/drawing/2014/main" id="{6F88F034-B8D2-4FE5-ABB8-00DA62D487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764449" y="3725308"/>
            <a:ext cx="3580220" cy="2685165"/>
          </a:xfrm>
          <a:prstGeom prst="rect">
            <a:avLst/>
          </a:prstGeom>
        </p:spPr>
      </p:pic>
    </p:spTree>
    <p:extLst>
      <p:ext uri="{BB962C8B-B14F-4D97-AF65-F5344CB8AC3E}">
        <p14:creationId xmlns:p14="http://schemas.microsoft.com/office/powerpoint/2010/main" val="2736055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3B4AE8-64AA-43BE-8E4E-96D0CDF5D9D0}"/>
              </a:ext>
            </a:extLst>
          </p:cNvPr>
          <p:cNvSpPr>
            <a:spLocks noGrp="1"/>
          </p:cNvSpPr>
          <p:nvPr>
            <p:ph idx="1"/>
          </p:nvPr>
        </p:nvSpPr>
        <p:spPr>
          <a:xfrm>
            <a:off x="838200" y="691116"/>
            <a:ext cx="10515600" cy="5485847"/>
          </a:xfrm>
        </p:spPr>
        <p:txBody>
          <a:bodyPr/>
          <a:lstStyle/>
          <a:p>
            <a:pPr marL="0" indent="0" algn="ctr">
              <a:buNone/>
            </a:pPr>
            <a:r>
              <a:rPr lang="en-GB" b="1" dirty="0"/>
              <a:t>The Month of May </a:t>
            </a:r>
          </a:p>
          <a:p>
            <a:pPr marL="0" indent="0" algn="ctr">
              <a:buNone/>
            </a:pPr>
            <a:r>
              <a:rPr lang="en-GB" sz="2000" b="1" dirty="0"/>
              <a:t>The Month of May is a very special month in our school calendar. To celebrate the month of Mary the children in KS1 were invited to make flowers for Mary and to create pictures of Mary as their RE homework project.</a:t>
            </a:r>
          </a:p>
        </p:txBody>
      </p:sp>
      <p:pic>
        <p:nvPicPr>
          <p:cNvPr id="5" name="Picture 4">
            <a:extLst>
              <a:ext uri="{FF2B5EF4-FFF2-40B4-BE49-F238E27FC236}">
                <a16:creationId xmlns:a16="http://schemas.microsoft.com/office/drawing/2014/main" id="{EC4B05F2-9C0C-4C34-9DDD-DFD6FB50F2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3859802" y="2637061"/>
            <a:ext cx="4653813" cy="3490359"/>
          </a:xfrm>
          <a:prstGeom prst="rect">
            <a:avLst/>
          </a:prstGeom>
        </p:spPr>
      </p:pic>
      <p:pic>
        <p:nvPicPr>
          <p:cNvPr id="7" name="Picture 6">
            <a:extLst>
              <a:ext uri="{FF2B5EF4-FFF2-40B4-BE49-F238E27FC236}">
                <a16:creationId xmlns:a16="http://schemas.microsoft.com/office/drawing/2014/main" id="{0E60DD5E-0765-45A7-9760-0C6548676C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8200" y="1786269"/>
            <a:ext cx="3175592" cy="2381694"/>
          </a:xfrm>
          <a:prstGeom prst="rect">
            <a:avLst/>
          </a:prstGeom>
        </p:spPr>
      </p:pic>
      <p:pic>
        <p:nvPicPr>
          <p:cNvPr id="9" name="Picture 8">
            <a:extLst>
              <a:ext uri="{FF2B5EF4-FFF2-40B4-BE49-F238E27FC236}">
                <a16:creationId xmlns:a16="http://schemas.microsoft.com/office/drawing/2014/main" id="{B58F1870-290A-4563-BC33-B1B226333CB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8004689" y="2893866"/>
            <a:ext cx="3752111" cy="2814083"/>
          </a:xfrm>
          <a:prstGeom prst="rect">
            <a:avLst/>
          </a:prstGeom>
        </p:spPr>
      </p:pic>
      <p:pic>
        <p:nvPicPr>
          <p:cNvPr id="13" name="Picture 12">
            <a:extLst>
              <a:ext uri="{FF2B5EF4-FFF2-40B4-BE49-F238E27FC236}">
                <a16:creationId xmlns:a16="http://schemas.microsoft.com/office/drawing/2014/main" id="{69FA3CA3-2B99-48BD-B725-4428C3C1C9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511" y="4176935"/>
            <a:ext cx="3376281" cy="2532211"/>
          </a:xfrm>
          <a:prstGeom prst="rect">
            <a:avLst/>
          </a:prstGeom>
        </p:spPr>
      </p:pic>
    </p:spTree>
    <p:extLst>
      <p:ext uri="{BB962C8B-B14F-4D97-AF65-F5344CB8AC3E}">
        <p14:creationId xmlns:p14="http://schemas.microsoft.com/office/powerpoint/2010/main" val="82566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A3D529-44A7-4B87-87BB-471AD042F7D8}"/>
              </a:ext>
            </a:extLst>
          </p:cNvPr>
          <p:cNvSpPr>
            <a:spLocks noGrp="1"/>
          </p:cNvSpPr>
          <p:nvPr>
            <p:ph idx="1"/>
          </p:nvPr>
        </p:nvSpPr>
        <p:spPr>
          <a:xfrm>
            <a:off x="838200" y="531628"/>
            <a:ext cx="10515600" cy="5645335"/>
          </a:xfrm>
        </p:spPr>
        <p:txBody>
          <a:bodyPr/>
          <a:lstStyle/>
          <a:p>
            <a:pPr marL="0" indent="0" algn="ctr">
              <a:buNone/>
            </a:pPr>
            <a:r>
              <a:rPr lang="en-GB" b="1" dirty="0"/>
              <a:t>May Celebration</a:t>
            </a:r>
          </a:p>
          <a:p>
            <a:pPr marL="0" indent="0" algn="ctr">
              <a:buNone/>
            </a:pPr>
            <a:r>
              <a:rPr lang="en-GB" sz="1800" b="1" dirty="0"/>
              <a:t>At our annual May Crowning this year, the children led a beautiful litany to the Blessed Virgin Mary and prayed a decade of the rosary.</a:t>
            </a:r>
          </a:p>
          <a:p>
            <a:pPr marL="0" indent="0" algn="ctr">
              <a:buNone/>
            </a:pPr>
            <a:r>
              <a:rPr lang="en-GB" sz="1800" b="1" dirty="0"/>
              <a:t>Two children from each year group presented flowers to the statue of Mary as traditional Marian hymns were sung.</a:t>
            </a:r>
          </a:p>
          <a:p>
            <a:pPr marL="0" indent="0" algn="ctr">
              <a:buNone/>
            </a:pPr>
            <a:r>
              <a:rPr lang="en-GB" sz="1800" b="1" dirty="0"/>
              <a:t>It was lovely to have all the children and Father Azad worshipping outside in the sunshine together.</a:t>
            </a:r>
          </a:p>
          <a:p>
            <a:pPr marL="0" indent="0">
              <a:buNone/>
            </a:pPr>
            <a:endParaRPr lang="en-GB" dirty="0"/>
          </a:p>
        </p:txBody>
      </p:sp>
      <p:pic>
        <p:nvPicPr>
          <p:cNvPr id="5" name="Picture 4">
            <a:extLst>
              <a:ext uri="{FF2B5EF4-FFF2-40B4-BE49-F238E27FC236}">
                <a16:creationId xmlns:a16="http://schemas.microsoft.com/office/drawing/2014/main" id="{04FA5AE4-DBBC-4609-872B-A47D4CC803B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46625" y="2724592"/>
            <a:ext cx="3285460" cy="3187109"/>
          </a:xfrm>
          <a:prstGeom prst="rect">
            <a:avLst/>
          </a:prstGeom>
        </p:spPr>
      </p:pic>
      <p:pic>
        <p:nvPicPr>
          <p:cNvPr id="7" name="Picture 6">
            <a:extLst>
              <a:ext uri="{FF2B5EF4-FFF2-40B4-BE49-F238E27FC236}">
                <a16:creationId xmlns:a16="http://schemas.microsoft.com/office/drawing/2014/main" id="{4EF0D88A-A1B7-4EA9-875F-201037DFE5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39740" y="2724593"/>
            <a:ext cx="4249478" cy="3187109"/>
          </a:xfrm>
          <a:prstGeom prst="rect">
            <a:avLst/>
          </a:prstGeom>
        </p:spPr>
      </p:pic>
      <p:pic>
        <p:nvPicPr>
          <p:cNvPr id="9" name="Picture 8">
            <a:extLst>
              <a:ext uri="{FF2B5EF4-FFF2-40B4-BE49-F238E27FC236}">
                <a16:creationId xmlns:a16="http://schemas.microsoft.com/office/drawing/2014/main" id="{164D4DB2-01E1-44A9-9281-EEC34BF92C2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492" y="2724592"/>
            <a:ext cx="4249478" cy="3187109"/>
          </a:xfrm>
          <a:prstGeom prst="rect">
            <a:avLst/>
          </a:prstGeom>
        </p:spPr>
      </p:pic>
    </p:spTree>
    <p:extLst>
      <p:ext uri="{BB962C8B-B14F-4D97-AF65-F5344CB8AC3E}">
        <p14:creationId xmlns:p14="http://schemas.microsoft.com/office/powerpoint/2010/main" val="50596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05E6-366F-4473-A394-C227B233449A}"/>
              </a:ext>
            </a:extLst>
          </p:cNvPr>
          <p:cNvSpPr>
            <a:spLocks noGrp="1"/>
          </p:cNvSpPr>
          <p:nvPr>
            <p:ph type="title"/>
          </p:nvPr>
        </p:nvSpPr>
        <p:spPr>
          <a:xfrm>
            <a:off x="838200" y="365126"/>
            <a:ext cx="10515600" cy="315912"/>
          </a:xfrm>
        </p:spPr>
        <p:txBody>
          <a:bodyPr>
            <a:normAutofit fontScale="90000"/>
          </a:bodyPr>
          <a:lstStyle/>
          <a:p>
            <a:endParaRPr lang="en-GB" dirty="0"/>
          </a:p>
        </p:txBody>
      </p:sp>
      <p:sp>
        <p:nvSpPr>
          <p:cNvPr id="3" name="Content Placeholder 2">
            <a:extLst>
              <a:ext uri="{FF2B5EF4-FFF2-40B4-BE49-F238E27FC236}">
                <a16:creationId xmlns:a16="http://schemas.microsoft.com/office/drawing/2014/main" id="{B9272C10-1E54-4FB3-A803-2B8B3FD4CD39}"/>
              </a:ext>
            </a:extLst>
          </p:cNvPr>
          <p:cNvSpPr>
            <a:spLocks noGrp="1"/>
          </p:cNvSpPr>
          <p:nvPr>
            <p:ph idx="1"/>
          </p:nvPr>
        </p:nvSpPr>
        <p:spPr>
          <a:xfrm>
            <a:off x="838200" y="872455"/>
            <a:ext cx="10515600" cy="5304508"/>
          </a:xfrm>
        </p:spPr>
        <p:txBody>
          <a:bodyPr>
            <a:normAutofit/>
          </a:bodyPr>
          <a:lstStyle/>
          <a:p>
            <a:pPr marL="0" indent="0" algn="ctr">
              <a:buNone/>
            </a:pPr>
            <a:r>
              <a:rPr lang="en-GB" b="1" dirty="0"/>
              <a:t>Prayer and Reflection in the Woodlands Week                   </a:t>
            </a:r>
          </a:p>
          <a:p>
            <a:pPr marL="0" indent="0" algn="ctr">
              <a:buNone/>
            </a:pPr>
            <a:r>
              <a:rPr lang="en-GB" sz="1800" b="1" dirty="0"/>
              <a:t>All the classes took part in the thanksgiving prayer sessions in the Woodlands. The children had the opportunity to admire nature and thanked God for the beauty of his creation.</a:t>
            </a:r>
          </a:p>
          <a:p>
            <a:pPr marL="0" indent="0" algn="ctr">
              <a:buNone/>
            </a:pPr>
            <a:r>
              <a:rPr lang="en-GB" sz="1800" b="1" dirty="0"/>
              <a:t>It was an amazing experience for all the children. They could feel the presence of God in everything around them. </a:t>
            </a:r>
          </a:p>
          <a:p>
            <a:pPr marL="0" indent="0" algn="ctr">
              <a:buNone/>
            </a:pPr>
            <a:r>
              <a:rPr lang="en-GB" sz="1800" b="1" dirty="0"/>
              <a:t>”Thank you God for the grass we are sitting on and all the birds that sing to us in the morning.” Said Sofia (Year 2) and all the birds in the trees started singing. </a:t>
            </a:r>
          </a:p>
          <a:p>
            <a:pPr marL="0" indent="0" algn="ctr">
              <a:buNone/>
            </a:pPr>
            <a:r>
              <a:rPr lang="en-GB" sz="1800" b="1" dirty="0"/>
              <a:t>Year 4 children saw a butterfly in the woodlands. Frankie  said , “When you see a butterfly, it means someone you know, who has passed, has come down from Heaven to say hello”. </a:t>
            </a:r>
          </a:p>
          <a:p>
            <a:pPr marL="0" indent="0" algn="ctr">
              <a:buNone/>
            </a:pPr>
            <a:endParaRPr lang="en-GB" sz="1800" b="1" dirty="0"/>
          </a:p>
          <a:p>
            <a:pPr marL="0" indent="0">
              <a:buNone/>
            </a:pPr>
            <a:endParaRPr lang="en-GB" dirty="0"/>
          </a:p>
        </p:txBody>
      </p:sp>
      <p:pic>
        <p:nvPicPr>
          <p:cNvPr id="4" name="Picture 3">
            <a:extLst>
              <a:ext uri="{FF2B5EF4-FFF2-40B4-BE49-F238E27FC236}">
                <a16:creationId xmlns:a16="http://schemas.microsoft.com/office/drawing/2014/main" id="{603DCB81-1527-4A67-90C9-C1D2B50025D2}"/>
              </a:ext>
            </a:extLst>
          </p:cNvPr>
          <p:cNvPicPr>
            <a:picLocks noChangeAspect="1"/>
          </p:cNvPicPr>
          <p:nvPr/>
        </p:nvPicPr>
        <p:blipFill>
          <a:blip r:embed="rId2"/>
          <a:stretch>
            <a:fillRect/>
          </a:stretch>
        </p:blipFill>
        <p:spPr>
          <a:xfrm>
            <a:off x="22864" y="3923414"/>
            <a:ext cx="3774052" cy="2827319"/>
          </a:xfrm>
          <a:prstGeom prst="rect">
            <a:avLst/>
          </a:prstGeom>
        </p:spPr>
      </p:pic>
      <p:pic>
        <p:nvPicPr>
          <p:cNvPr id="5" name="Picture 4">
            <a:extLst>
              <a:ext uri="{FF2B5EF4-FFF2-40B4-BE49-F238E27FC236}">
                <a16:creationId xmlns:a16="http://schemas.microsoft.com/office/drawing/2014/main" id="{4593D78D-0CD8-4924-AC1F-32C3457A18BB}"/>
              </a:ext>
            </a:extLst>
          </p:cNvPr>
          <p:cNvPicPr>
            <a:picLocks noChangeAspect="1"/>
          </p:cNvPicPr>
          <p:nvPr/>
        </p:nvPicPr>
        <p:blipFill>
          <a:blip r:embed="rId3"/>
          <a:stretch>
            <a:fillRect/>
          </a:stretch>
        </p:blipFill>
        <p:spPr>
          <a:xfrm>
            <a:off x="3991580" y="3787048"/>
            <a:ext cx="2188654" cy="2920237"/>
          </a:xfrm>
          <a:prstGeom prst="rect">
            <a:avLst/>
          </a:prstGeom>
        </p:spPr>
      </p:pic>
      <p:pic>
        <p:nvPicPr>
          <p:cNvPr id="7" name="Picture 6">
            <a:extLst>
              <a:ext uri="{FF2B5EF4-FFF2-40B4-BE49-F238E27FC236}">
                <a16:creationId xmlns:a16="http://schemas.microsoft.com/office/drawing/2014/main" id="{F08DB671-3405-4619-B599-ECF70A573B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23358" y="3923414"/>
            <a:ext cx="3644239" cy="2721932"/>
          </a:xfrm>
          <a:prstGeom prst="rect">
            <a:avLst/>
          </a:prstGeom>
        </p:spPr>
      </p:pic>
      <p:pic>
        <p:nvPicPr>
          <p:cNvPr id="9" name="Picture 8">
            <a:extLst>
              <a:ext uri="{FF2B5EF4-FFF2-40B4-BE49-F238E27FC236}">
                <a16:creationId xmlns:a16="http://schemas.microsoft.com/office/drawing/2014/main" id="{1652C940-D04C-462B-AE19-527E692EF97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5865529" y="4167394"/>
            <a:ext cx="2842511" cy="2131883"/>
          </a:xfrm>
          <a:prstGeom prst="rect">
            <a:avLst/>
          </a:prstGeom>
        </p:spPr>
      </p:pic>
    </p:spTree>
    <p:extLst>
      <p:ext uri="{BB962C8B-B14F-4D97-AF65-F5344CB8AC3E}">
        <p14:creationId xmlns:p14="http://schemas.microsoft.com/office/powerpoint/2010/main" val="2455547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B22CF6-BABD-4B22-9B30-63A23B645F31}"/>
              </a:ext>
            </a:extLst>
          </p:cNvPr>
          <p:cNvSpPr>
            <a:spLocks noGrp="1"/>
          </p:cNvSpPr>
          <p:nvPr>
            <p:ph idx="1"/>
          </p:nvPr>
        </p:nvSpPr>
        <p:spPr>
          <a:xfrm>
            <a:off x="838200" y="444617"/>
            <a:ext cx="10515600" cy="5732346"/>
          </a:xfrm>
        </p:spPr>
        <p:txBody>
          <a:bodyPr>
            <a:normAutofit/>
          </a:bodyPr>
          <a:lstStyle/>
          <a:p>
            <a:pPr marL="0" indent="0" algn="ctr">
              <a:buNone/>
            </a:pPr>
            <a:r>
              <a:rPr lang="en-GB" b="1" dirty="0"/>
              <a:t>The Feast Day of St Peter and St Paul.</a:t>
            </a:r>
          </a:p>
          <a:p>
            <a:pPr marL="0" indent="0" algn="ctr">
              <a:buNone/>
            </a:pPr>
            <a:r>
              <a:rPr lang="en-GB" sz="1900" b="1" dirty="0"/>
              <a:t>On 29th June the Church celebrates the feast day of Peter and Paul. Their personal backgrounds and individual lives were very different. What joined them was their love of Jesus.</a:t>
            </a:r>
          </a:p>
          <a:p>
            <a:pPr marL="0" indent="0" algn="ctr">
              <a:buNone/>
            </a:pPr>
            <a:r>
              <a:rPr lang="en-GB" sz="1900" b="1" dirty="0"/>
              <a:t>Find out about these two great saints. Think about how their faith showed others what it was like to be a follower of Jesus.</a:t>
            </a:r>
          </a:p>
          <a:p>
            <a:pPr marL="0" indent="0" algn="ctr">
              <a:buNone/>
            </a:pPr>
            <a:r>
              <a:rPr lang="en-GB" sz="1900" b="1" dirty="0"/>
              <a:t>Paul was a good letter writer, so he was given the job of telling people about Jesus. Paul travelled to many countries, such as Crete and Italy. He also wrote to people in other countries, such as Greece. His talent was telling people about God.</a:t>
            </a:r>
          </a:p>
          <a:p>
            <a:pPr marL="0" indent="0" algn="ctr">
              <a:buNone/>
            </a:pPr>
            <a:r>
              <a:rPr lang="en-GB" sz="1900" b="1" dirty="0"/>
              <a:t>Write a letter which tells people what being a follower of Jesus means for you and your family.</a:t>
            </a:r>
          </a:p>
          <a:p>
            <a:pPr marL="0" indent="0" algn="ctr">
              <a:buNone/>
            </a:pPr>
            <a:endParaRPr lang="en-GB" sz="1900" b="1" dirty="0"/>
          </a:p>
          <a:p>
            <a:pPr marL="0" indent="0">
              <a:buNone/>
            </a:pPr>
            <a:endParaRPr lang="en-GB" dirty="0"/>
          </a:p>
        </p:txBody>
      </p:sp>
      <p:pic>
        <p:nvPicPr>
          <p:cNvPr id="4" name="Picture 3">
            <a:extLst>
              <a:ext uri="{FF2B5EF4-FFF2-40B4-BE49-F238E27FC236}">
                <a16:creationId xmlns:a16="http://schemas.microsoft.com/office/drawing/2014/main" id="{D118DC77-C3C0-4D35-BF2B-DED5E0D71F83}"/>
              </a:ext>
            </a:extLst>
          </p:cNvPr>
          <p:cNvPicPr>
            <a:picLocks noChangeAspect="1"/>
          </p:cNvPicPr>
          <p:nvPr/>
        </p:nvPicPr>
        <p:blipFill>
          <a:blip r:embed="rId2"/>
          <a:stretch>
            <a:fillRect/>
          </a:stretch>
        </p:blipFill>
        <p:spPr>
          <a:xfrm>
            <a:off x="4972453" y="3680122"/>
            <a:ext cx="1721961" cy="2496842"/>
          </a:xfrm>
          <a:prstGeom prst="rect">
            <a:avLst/>
          </a:prstGeom>
        </p:spPr>
      </p:pic>
    </p:spTree>
    <p:extLst>
      <p:ext uri="{BB962C8B-B14F-4D97-AF65-F5344CB8AC3E}">
        <p14:creationId xmlns:p14="http://schemas.microsoft.com/office/powerpoint/2010/main" val="2525070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0C17-B752-4112-9A2B-E8B227CD5CC1}"/>
              </a:ext>
            </a:extLst>
          </p:cNvPr>
          <p:cNvSpPr>
            <a:spLocks noGrp="1"/>
          </p:cNvSpPr>
          <p:nvPr>
            <p:ph type="title"/>
          </p:nvPr>
        </p:nvSpPr>
        <p:spPr>
          <a:xfrm>
            <a:off x="1219200" y="1275645"/>
            <a:ext cx="9794126" cy="2111022"/>
          </a:xfrm>
        </p:spPr>
        <p:txBody>
          <a:bodyPr>
            <a:normAutofit/>
          </a:bodyPr>
          <a:lstStyle/>
          <a:p>
            <a:pPr algn="ctr"/>
            <a:r>
              <a:rPr lang="en-GB" sz="2700" b="1" dirty="0">
                <a:latin typeface="+mn-lt"/>
              </a:rPr>
              <a:t>Fr Azad led our school community in Zoom Mass to celebrate the feast day of St Peter &amp; Paul. We are very lucky to be able to join with the parish community in this way.</a:t>
            </a:r>
            <a:br>
              <a:rPr lang="en-GB" sz="2000" b="1" dirty="0">
                <a:latin typeface="+mn-lt"/>
              </a:rPr>
            </a:br>
            <a:r>
              <a:rPr lang="en-GB" sz="2000" b="1" dirty="0">
                <a:latin typeface="+mn-lt"/>
              </a:rPr>
              <a:t> </a:t>
            </a:r>
            <a:br>
              <a:rPr lang="en-GB" sz="2000" b="1" dirty="0">
                <a:latin typeface="+mn-lt"/>
              </a:rPr>
            </a:br>
            <a:br>
              <a:rPr lang="en-GB" sz="2000" b="1" dirty="0">
                <a:latin typeface="+mn-lt"/>
              </a:rPr>
            </a:br>
            <a:r>
              <a:rPr lang="en-GB" sz="2000" b="1" dirty="0">
                <a:latin typeface="+mn-lt"/>
              </a:rPr>
              <a:t>Parents supported their children with the homework project.</a:t>
            </a:r>
          </a:p>
        </p:txBody>
      </p:sp>
      <p:pic>
        <p:nvPicPr>
          <p:cNvPr id="4" name="Content Placeholder 3"/>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6474" t="993" r="10364" b="-993"/>
          <a:stretch/>
        </p:blipFill>
        <p:spPr>
          <a:xfrm>
            <a:off x="2363375" y="3696043"/>
            <a:ext cx="3171688" cy="2860371"/>
          </a:xfr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595595"/>
            <a:ext cx="2363375" cy="2960820"/>
          </a:xfrm>
          <a:prstGeom prst="rect">
            <a:avLst/>
          </a:prstGeo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val="0"/>
              </a:ext>
            </a:extLst>
          </a:blip>
          <a:srcRect l="2687" t="6265" r="5482" b="6016"/>
          <a:stretch/>
        </p:blipFill>
        <p:spPr>
          <a:xfrm rot="5400000">
            <a:off x="6869769" y="3893260"/>
            <a:ext cx="3216208" cy="2304148"/>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29947" y="3437230"/>
            <a:ext cx="2562053" cy="3216208"/>
          </a:xfrm>
          <a:prstGeom prst="rect">
            <a:avLst/>
          </a:prstGeom>
        </p:spPr>
      </p:pic>
      <p:pic>
        <p:nvPicPr>
          <p:cNvPr id="8" name="Picture 7"/>
          <p:cNvPicPr>
            <a:picLocks noChangeAspect="1"/>
          </p:cNvPicPr>
          <p:nvPr/>
        </p:nvPicPr>
        <p:blipFill rotWithShape="1">
          <a:blip r:embed="rId6" cstate="hqprint">
            <a:extLst>
              <a:ext uri="{28A0092B-C50C-407E-A947-70E740481C1C}">
                <a14:useLocalDpi xmlns:a14="http://schemas.microsoft.com/office/drawing/2010/main" val="0"/>
              </a:ext>
            </a:extLst>
          </a:blip>
          <a:srcRect l="-329" t="15258" r="1" b="10092"/>
          <a:stretch/>
        </p:blipFill>
        <p:spPr>
          <a:xfrm rot="5400000">
            <a:off x="4820300" y="4147939"/>
            <a:ext cx="3216208" cy="1794790"/>
          </a:xfrm>
          <a:prstGeom prst="rect">
            <a:avLst/>
          </a:prstGeom>
        </p:spPr>
      </p:pic>
    </p:spTree>
    <p:extLst>
      <p:ext uri="{BB962C8B-B14F-4D97-AF65-F5344CB8AC3E}">
        <p14:creationId xmlns:p14="http://schemas.microsoft.com/office/powerpoint/2010/main" val="106335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BA88-511F-4102-9474-18065573B1C3}"/>
              </a:ext>
            </a:extLst>
          </p:cNvPr>
          <p:cNvSpPr>
            <a:spLocks noGrp="1"/>
          </p:cNvSpPr>
          <p:nvPr>
            <p:ph type="title"/>
          </p:nvPr>
        </p:nvSpPr>
        <p:spPr>
          <a:xfrm>
            <a:off x="838200" y="1"/>
            <a:ext cx="10515600" cy="1230283"/>
          </a:xfrm>
        </p:spPr>
        <p:txBody>
          <a:bodyPr/>
          <a:lstStyle/>
          <a:p>
            <a:pPr algn="ctr"/>
            <a:r>
              <a:rPr lang="en-GB" dirty="0">
                <a:latin typeface="+mn-lt"/>
              </a:rPr>
              <a:t>First Holy Communion</a:t>
            </a:r>
          </a:p>
        </p:txBody>
      </p:sp>
      <p:sp>
        <p:nvSpPr>
          <p:cNvPr id="3" name="Content Placeholder 2">
            <a:extLst>
              <a:ext uri="{FF2B5EF4-FFF2-40B4-BE49-F238E27FC236}">
                <a16:creationId xmlns:a16="http://schemas.microsoft.com/office/drawing/2014/main" id="{C71BFD26-C578-48D9-9499-630CAAF74A9A}"/>
              </a:ext>
            </a:extLst>
          </p:cNvPr>
          <p:cNvSpPr>
            <a:spLocks noGrp="1"/>
          </p:cNvSpPr>
          <p:nvPr>
            <p:ph idx="1"/>
          </p:nvPr>
        </p:nvSpPr>
        <p:spPr>
          <a:xfrm>
            <a:off x="987829" y="947651"/>
            <a:ext cx="10515600" cy="5145580"/>
          </a:xfrm>
        </p:spPr>
        <p:txBody>
          <a:bodyPr/>
          <a:lstStyle/>
          <a:p>
            <a:pPr marL="0" indent="0">
              <a:buNone/>
            </a:pPr>
            <a:r>
              <a:rPr lang="en-GB" sz="2000" b="1" dirty="0"/>
              <a:t>Congratulations to those in our school community who made their First Holy Communion. Congratulations also to the families of these children who have been very patient in helping their children prepare for this important event in their Catholic life.</a:t>
            </a:r>
          </a:p>
          <a:p>
            <a:pPr marL="0" indent="0" algn="ctr">
              <a:buNone/>
            </a:pPr>
            <a:r>
              <a:rPr lang="en-GB" sz="2000" b="1" dirty="0"/>
              <a:t>We remember them all in our prayers.</a:t>
            </a:r>
          </a:p>
          <a:p>
            <a:endParaRPr lang="en-GB" dirty="0"/>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l="15070" t="-1553" r="7990" b="15184"/>
          <a:stretch/>
        </p:blipFill>
        <p:spPr>
          <a:xfrm>
            <a:off x="3970710" y="2643083"/>
            <a:ext cx="4023360" cy="3373421"/>
          </a:xfrm>
          <a:prstGeom prst="rect">
            <a:avLst/>
          </a:prstGeom>
        </p:spPr>
      </p:pic>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l="25515" t="-2182" r="28031" b="2182"/>
          <a:stretch/>
        </p:blipFill>
        <p:spPr>
          <a:xfrm>
            <a:off x="8720050" y="2694872"/>
            <a:ext cx="2057399" cy="3321632"/>
          </a:xfrm>
          <a:prstGeom prst="rect">
            <a:avLst/>
          </a:prstGeo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val="0"/>
              </a:ext>
            </a:extLst>
          </a:blip>
          <a:srcRect l="24333" r="29122" b="6303"/>
          <a:stretch/>
        </p:blipFill>
        <p:spPr>
          <a:xfrm>
            <a:off x="1178085" y="2751515"/>
            <a:ext cx="2196882" cy="3316777"/>
          </a:xfrm>
          <a:prstGeom prst="rect">
            <a:avLst/>
          </a:prstGeom>
        </p:spPr>
      </p:pic>
    </p:spTree>
    <p:extLst>
      <p:ext uri="{BB962C8B-B14F-4D97-AF65-F5344CB8AC3E}">
        <p14:creationId xmlns:p14="http://schemas.microsoft.com/office/powerpoint/2010/main" val="3817464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a:t>Year 6  Leavers Mass</a:t>
            </a:r>
            <a:br>
              <a:rPr lang="en-GB" b="1" dirty="0"/>
            </a:br>
            <a:endParaRPr lang="en-GB" b="1" dirty="0"/>
          </a:p>
        </p:txBody>
      </p:sp>
      <p:sp>
        <p:nvSpPr>
          <p:cNvPr id="3" name="Content Placeholder 2"/>
          <p:cNvSpPr>
            <a:spLocks noGrp="1"/>
          </p:cNvSpPr>
          <p:nvPr>
            <p:ph idx="1"/>
          </p:nvPr>
        </p:nvSpPr>
        <p:spPr>
          <a:xfrm>
            <a:off x="838200" y="1338349"/>
            <a:ext cx="10515600" cy="4838614"/>
          </a:xfrm>
        </p:spPr>
        <p:txBody>
          <a:bodyPr/>
          <a:lstStyle/>
          <a:p>
            <a:pPr marL="0" indent="0">
              <a:buNone/>
            </a:pPr>
            <a:r>
              <a:rPr lang="en-GB" b="1" dirty="0"/>
              <a:t>Years 5, 4 and 3 were able to share in this celebration due to the power of Zoom!</a:t>
            </a: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8200" y="2615999"/>
            <a:ext cx="4747953" cy="3560964"/>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29003" y="2619116"/>
            <a:ext cx="4743797" cy="3557847"/>
          </a:xfrm>
          <a:prstGeom prst="rect">
            <a:avLst/>
          </a:prstGeom>
        </p:spPr>
      </p:pic>
    </p:spTree>
    <p:extLst>
      <p:ext uri="{BB962C8B-B14F-4D97-AF65-F5344CB8AC3E}">
        <p14:creationId xmlns:p14="http://schemas.microsoft.com/office/powerpoint/2010/main" val="1382526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92C0-3B59-48EB-8022-B58C2E19CDA4}"/>
              </a:ext>
            </a:extLst>
          </p:cNvPr>
          <p:cNvSpPr>
            <a:spLocks noGrp="1"/>
          </p:cNvSpPr>
          <p:nvPr>
            <p:ph type="title"/>
          </p:nvPr>
        </p:nvSpPr>
        <p:spPr>
          <a:xfrm>
            <a:off x="838200" y="365125"/>
            <a:ext cx="10515600" cy="1325563"/>
          </a:xfrm>
        </p:spPr>
        <p:txBody>
          <a:bodyPr/>
          <a:lstStyle/>
          <a:p>
            <a:endParaRPr lang="en-GB" dirty="0"/>
          </a:p>
        </p:txBody>
      </p:sp>
      <p:sp>
        <p:nvSpPr>
          <p:cNvPr id="3" name="Content Placeholder 2">
            <a:extLst>
              <a:ext uri="{FF2B5EF4-FFF2-40B4-BE49-F238E27FC236}">
                <a16:creationId xmlns:a16="http://schemas.microsoft.com/office/drawing/2014/main" id="{38F50E00-BF1B-4D6C-B930-2372D5872E28}"/>
              </a:ext>
            </a:extLst>
          </p:cNvPr>
          <p:cNvSpPr>
            <a:spLocks noGrp="1"/>
          </p:cNvSpPr>
          <p:nvPr>
            <p:ph idx="1"/>
          </p:nvPr>
        </p:nvSpPr>
        <p:spPr/>
        <p:txBody>
          <a:bodyPr/>
          <a:lstStyle/>
          <a:p>
            <a:pPr marL="0" indent="0" algn="ctr">
              <a:buNone/>
            </a:pPr>
            <a:r>
              <a:rPr lang="en-GB" b="1" dirty="0"/>
              <a:t>Despite the pandemic and during the lockdowns, we have encouraged families to take part in the important events at home by sharing assemblies, prayers, reflections and lessons weekly through our remote learning offer and our  </a:t>
            </a:r>
            <a:r>
              <a:rPr lang="en-GB" b="1" dirty="0">
                <a:hlinkClick r:id="rId2"/>
              </a:rPr>
              <a:t>‘Catholic Life of the school’ </a:t>
            </a:r>
            <a:r>
              <a:rPr lang="en-GB" b="1" dirty="0"/>
              <a:t>web page. </a:t>
            </a:r>
          </a:p>
          <a:p>
            <a:pPr marL="0" indent="0" algn="ctr">
              <a:buNone/>
            </a:pPr>
            <a:endParaRPr lang="en-GB" b="1" dirty="0"/>
          </a:p>
        </p:txBody>
      </p:sp>
    </p:spTree>
    <p:extLst>
      <p:ext uri="{BB962C8B-B14F-4D97-AF65-F5344CB8AC3E}">
        <p14:creationId xmlns:p14="http://schemas.microsoft.com/office/powerpoint/2010/main" val="3779450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4D5DF5-7BC2-4722-920C-609B811F2D44}"/>
              </a:ext>
            </a:extLst>
          </p:cNvPr>
          <p:cNvSpPr>
            <a:spLocks noGrp="1"/>
          </p:cNvSpPr>
          <p:nvPr>
            <p:ph idx="1"/>
          </p:nvPr>
        </p:nvSpPr>
        <p:spPr>
          <a:xfrm>
            <a:off x="938868" y="116958"/>
            <a:ext cx="10515600" cy="5346941"/>
          </a:xfrm>
        </p:spPr>
        <p:txBody>
          <a:bodyPr>
            <a:normAutofit/>
          </a:bodyPr>
          <a:lstStyle/>
          <a:p>
            <a:pPr marL="0" indent="0" algn="ctr">
              <a:buNone/>
            </a:pPr>
            <a:r>
              <a:rPr lang="en-GB" b="1" dirty="0"/>
              <a:t>Masses and Assemblies                                                                                           </a:t>
            </a:r>
            <a:r>
              <a:rPr lang="en-GB" sz="1800" b="1" dirty="0"/>
              <a:t>Although restrictions have meant that children have needed to stay in class bubbles for most of the year, we have ensured that assemblies and acts of worship and reflection have been planned and delivered weekly in each class. Shared assemblies and Mass have been attended via Zoom so that we can still offer opportunities for the children and staff to take part in shared worship. These opportunities have been more important than ever to continue to foster the essential sense of community and belonging that has been impacted by the very many changes and restrictions that have limited contact between groups of children.</a:t>
            </a:r>
          </a:p>
          <a:p>
            <a:pPr marL="0" indent="0" algn="ctr">
              <a:buNone/>
            </a:pPr>
            <a:endParaRPr lang="en-GB" sz="1800" b="1" dirty="0"/>
          </a:p>
        </p:txBody>
      </p:sp>
      <p:pic>
        <p:nvPicPr>
          <p:cNvPr id="4" name="Picture 3">
            <a:extLst>
              <a:ext uri="{FF2B5EF4-FFF2-40B4-BE49-F238E27FC236}">
                <a16:creationId xmlns:a16="http://schemas.microsoft.com/office/drawing/2014/main" id="{F1C5E6D1-6333-4524-B1C6-42D671D4F67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2396" y="1989554"/>
            <a:ext cx="2938636" cy="2203977"/>
          </a:xfrm>
          <a:prstGeom prst="rect">
            <a:avLst/>
          </a:prstGeom>
        </p:spPr>
      </p:pic>
      <p:pic>
        <p:nvPicPr>
          <p:cNvPr id="6" name="Picture 5">
            <a:extLst>
              <a:ext uri="{FF2B5EF4-FFF2-40B4-BE49-F238E27FC236}">
                <a16:creationId xmlns:a16="http://schemas.microsoft.com/office/drawing/2014/main" id="{33B3CC52-3B3B-42FA-BB8D-A301FA6C09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58032" y="1993238"/>
            <a:ext cx="2938636" cy="2203977"/>
          </a:xfrm>
          <a:prstGeom prst="rect">
            <a:avLst/>
          </a:prstGeom>
        </p:spPr>
      </p:pic>
      <p:pic>
        <p:nvPicPr>
          <p:cNvPr id="5" name="Picture 4">
            <a:extLst>
              <a:ext uri="{FF2B5EF4-FFF2-40B4-BE49-F238E27FC236}">
                <a16:creationId xmlns:a16="http://schemas.microsoft.com/office/drawing/2014/main" id="{9A820D8C-D386-4057-8A79-913E70430B5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6253" y="4424958"/>
            <a:ext cx="3191121" cy="2393341"/>
          </a:xfrm>
          <a:prstGeom prst="rect">
            <a:avLst/>
          </a:prstGeom>
        </p:spPr>
      </p:pic>
      <p:pic>
        <p:nvPicPr>
          <p:cNvPr id="10" name="Picture 9">
            <a:extLst>
              <a:ext uri="{FF2B5EF4-FFF2-40B4-BE49-F238E27FC236}">
                <a16:creationId xmlns:a16="http://schemas.microsoft.com/office/drawing/2014/main" id="{369E410F-591D-45C5-8CC9-822CD7EE3F8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00783" y="4388395"/>
            <a:ext cx="3191120" cy="2393341"/>
          </a:xfrm>
          <a:prstGeom prst="rect">
            <a:avLst/>
          </a:prstGeom>
        </p:spPr>
      </p:pic>
      <p:pic>
        <p:nvPicPr>
          <p:cNvPr id="12" name="Picture 11">
            <a:extLst>
              <a:ext uri="{FF2B5EF4-FFF2-40B4-BE49-F238E27FC236}">
                <a16:creationId xmlns:a16="http://schemas.microsoft.com/office/drawing/2014/main" id="{A856A1EC-A451-4ECA-8E06-437F25B4EEF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71219" y="4429092"/>
            <a:ext cx="3082599" cy="2311950"/>
          </a:xfrm>
          <a:prstGeom prst="rect">
            <a:avLst/>
          </a:prstGeom>
        </p:spPr>
      </p:pic>
      <p:pic>
        <p:nvPicPr>
          <p:cNvPr id="14" name="Picture 13">
            <a:extLst>
              <a:ext uri="{FF2B5EF4-FFF2-40B4-BE49-F238E27FC236}">
                <a16:creationId xmlns:a16="http://schemas.microsoft.com/office/drawing/2014/main" id="{11D8065A-C36F-45D1-88D1-D8F7E280679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82303" y="2033707"/>
            <a:ext cx="2857297" cy="2142973"/>
          </a:xfrm>
          <a:prstGeom prst="rect">
            <a:avLst/>
          </a:prstGeom>
        </p:spPr>
      </p:pic>
      <p:pic>
        <p:nvPicPr>
          <p:cNvPr id="16" name="Picture 15">
            <a:extLst>
              <a:ext uri="{FF2B5EF4-FFF2-40B4-BE49-F238E27FC236}">
                <a16:creationId xmlns:a16="http://schemas.microsoft.com/office/drawing/2014/main" id="{9BD3B41C-8362-45C7-B3FE-B48B6BA0529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221357" y="1989553"/>
            <a:ext cx="2938636" cy="2203977"/>
          </a:xfrm>
          <a:prstGeom prst="rect">
            <a:avLst/>
          </a:prstGeom>
        </p:spPr>
      </p:pic>
    </p:spTree>
    <p:extLst>
      <p:ext uri="{BB962C8B-B14F-4D97-AF65-F5344CB8AC3E}">
        <p14:creationId xmlns:p14="http://schemas.microsoft.com/office/powerpoint/2010/main" val="2687471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AE47A9-ED1F-451A-B645-323B0088E404}"/>
              </a:ext>
            </a:extLst>
          </p:cNvPr>
          <p:cNvSpPr>
            <a:spLocks noGrp="1"/>
          </p:cNvSpPr>
          <p:nvPr>
            <p:ph idx="1"/>
          </p:nvPr>
        </p:nvSpPr>
        <p:spPr>
          <a:xfrm>
            <a:off x="838200" y="393405"/>
            <a:ext cx="10515600" cy="5783558"/>
          </a:xfrm>
        </p:spPr>
        <p:txBody>
          <a:bodyPr/>
          <a:lstStyle/>
          <a:p>
            <a:pPr marL="0" indent="0" algn="ctr">
              <a:buNone/>
            </a:pPr>
            <a:r>
              <a:rPr lang="en-GB" b="1" dirty="0"/>
              <a:t> Nativity </a:t>
            </a:r>
          </a:p>
          <a:p>
            <a:pPr marL="0" indent="0" algn="ctr">
              <a:buNone/>
            </a:pPr>
            <a:r>
              <a:rPr lang="en-GB" sz="1800" b="1" dirty="0"/>
              <a:t>The KS1 Nativity was performed in parts and recorded around the school and in the local woodlands. To ensure that the children could understand and reflect on the Christmas story the recording was incorporated within our class assemblies and was made available for children and families to enjoy and reflect upon together at home.</a:t>
            </a:r>
          </a:p>
        </p:txBody>
      </p:sp>
      <p:pic>
        <p:nvPicPr>
          <p:cNvPr id="6" name="Picture 5">
            <a:extLst>
              <a:ext uri="{FF2B5EF4-FFF2-40B4-BE49-F238E27FC236}">
                <a16:creationId xmlns:a16="http://schemas.microsoft.com/office/drawing/2014/main" id="{B7C69320-7978-48D8-BA1E-9A9DE002D8C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84088" y="2492505"/>
            <a:ext cx="4869714" cy="3652284"/>
          </a:xfrm>
          <a:prstGeom prst="rect">
            <a:avLst/>
          </a:prstGeom>
        </p:spPr>
      </p:pic>
      <p:pic>
        <p:nvPicPr>
          <p:cNvPr id="8" name="Picture 7">
            <a:extLst>
              <a:ext uri="{FF2B5EF4-FFF2-40B4-BE49-F238E27FC236}">
                <a16:creationId xmlns:a16="http://schemas.microsoft.com/office/drawing/2014/main" id="{01D36ED7-D13F-4372-8EEB-419B58C9F6A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26288" y="2439619"/>
            <a:ext cx="4869712" cy="3652284"/>
          </a:xfrm>
          <a:prstGeom prst="rect">
            <a:avLst/>
          </a:prstGeom>
        </p:spPr>
      </p:pic>
    </p:spTree>
    <p:extLst>
      <p:ext uri="{BB962C8B-B14F-4D97-AF65-F5344CB8AC3E}">
        <p14:creationId xmlns:p14="http://schemas.microsoft.com/office/powerpoint/2010/main" val="1687455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D14C-4E07-42B9-9480-714E35496112}"/>
              </a:ext>
            </a:extLst>
          </p:cNvPr>
          <p:cNvSpPr>
            <a:spLocks noGrp="1"/>
          </p:cNvSpPr>
          <p:nvPr>
            <p:ph type="title"/>
          </p:nvPr>
        </p:nvSpPr>
        <p:spPr>
          <a:xfrm>
            <a:off x="838200" y="365125"/>
            <a:ext cx="10515600" cy="2154791"/>
          </a:xfrm>
        </p:spPr>
        <p:txBody>
          <a:bodyPr>
            <a:normAutofit fontScale="90000"/>
          </a:bodyPr>
          <a:lstStyle/>
          <a:p>
            <a:pPr algn="ctr"/>
            <a:r>
              <a:rPr lang="en-GB" sz="3200" b="1" dirty="0"/>
              <a:t>Rainbows of reflection </a:t>
            </a:r>
            <a:br>
              <a:rPr lang="en-GB" sz="3200" b="1" dirty="0"/>
            </a:br>
            <a:r>
              <a:rPr lang="en-GB" sz="1600" b="1" dirty="0"/>
              <a:t>To mark the first anniversary of the first coronavirus lockdown and responding to the bishop John’s invitation we took part in marking this occasion in prayer. Each class contributed to our whole St John’s Rainbow of Reflection by writing a prayer for each of the colours of the rainbow. </a:t>
            </a:r>
            <a:br>
              <a:rPr lang="en-GB" sz="1600" b="1" dirty="0"/>
            </a:br>
            <a:r>
              <a:rPr lang="en-GB" sz="1600" b="1" dirty="0"/>
              <a:t>Red hand prints- a prayer for family</a:t>
            </a:r>
            <a:br>
              <a:rPr lang="en-GB" sz="1600" b="1" dirty="0"/>
            </a:br>
            <a:r>
              <a:rPr lang="en-GB" sz="1600" b="1" dirty="0"/>
              <a:t>Orange person – A prayer for friends</a:t>
            </a:r>
            <a:br>
              <a:rPr lang="en-GB" sz="1600" b="1" dirty="0"/>
            </a:br>
            <a:r>
              <a:rPr lang="en-GB" sz="1600" b="1" dirty="0"/>
              <a:t>Yellow sunshine – A prayer for brighter days</a:t>
            </a:r>
            <a:br>
              <a:rPr lang="en-GB" sz="1600" b="1" dirty="0"/>
            </a:br>
            <a:r>
              <a:rPr lang="en-GB" sz="1600" b="1" dirty="0"/>
              <a:t>Green question mark – A prayer of thanks for what we have learned </a:t>
            </a:r>
            <a:br>
              <a:rPr lang="en-GB" sz="1600" b="1" dirty="0"/>
            </a:br>
            <a:r>
              <a:rPr lang="en-GB" sz="1600" b="1" dirty="0"/>
              <a:t>Blue teardrop – A prayer for someone we want to remember</a:t>
            </a:r>
            <a:br>
              <a:rPr lang="en-GB" sz="1600" b="1" dirty="0"/>
            </a:br>
            <a:r>
              <a:rPr lang="en-GB" sz="1600" b="1" dirty="0"/>
              <a:t>Purple heart – A prayer of thanks for heroes of the pandemic</a:t>
            </a:r>
            <a:br>
              <a:rPr lang="en-GB" sz="1600" b="1" dirty="0"/>
            </a:br>
            <a:r>
              <a:rPr lang="en-GB" sz="1600" b="1" dirty="0"/>
              <a:t>Pink stars – A prayer of thanksgiving for something we are proud of</a:t>
            </a:r>
            <a:br>
              <a:rPr lang="en-GB" sz="1600" b="1" dirty="0"/>
            </a:br>
            <a:endParaRPr lang="en-GB" sz="3200" b="1" dirty="0"/>
          </a:p>
        </p:txBody>
      </p:sp>
      <p:pic>
        <p:nvPicPr>
          <p:cNvPr id="5" name="Content Placeholder 4">
            <a:extLst>
              <a:ext uri="{FF2B5EF4-FFF2-40B4-BE49-F238E27FC236}">
                <a16:creationId xmlns:a16="http://schemas.microsoft.com/office/drawing/2014/main" id="{AFC3E6B2-66E2-404F-8310-50F2A9CAA7C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349705" y="2373432"/>
            <a:ext cx="5492590" cy="4119443"/>
          </a:xfrm>
        </p:spPr>
      </p:pic>
    </p:spTree>
    <p:extLst>
      <p:ext uri="{BB962C8B-B14F-4D97-AF65-F5344CB8AC3E}">
        <p14:creationId xmlns:p14="http://schemas.microsoft.com/office/powerpoint/2010/main" val="309221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055EAD-40CB-4D34-9161-0901A23C4735}"/>
              </a:ext>
            </a:extLst>
          </p:cNvPr>
          <p:cNvSpPr>
            <a:spLocks noGrp="1"/>
          </p:cNvSpPr>
          <p:nvPr>
            <p:ph idx="1"/>
          </p:nvPr>
        </p:nvSpPr>
        <p:spPr>
          <a:xfrm>
            <a:off x="838200" y="276447"/>
            <a:ext cx="10515600" cy="5900516"/>
          </a:xfrm>
        </p:spPr>
        <p:txBody>
          <a:bodyPr/>
          <a:lstStyle/>
          <a:p>
            <a:pPr marL="0" indent="0" algn="ctr">
              <a:buNone/>
            </a:pPr>
            <a:r>
              <a:rPr lang="en-GB" b="1" dirty="0"/>
              <a:t>Palm Trees</a:t>
            </a:r>
          </a:p>
          <a:p>
            <a:pPr marL="0" indent="0" algn="ctr">
              <a:buNone/>
            </a:pPr>
            <a:r>
              <a:rPr lang="en-GB" sz="1800" b="1" dirty="0"/>
              <a:t>As part of the Easter celebrations, children across the school designed a palm leaf based on the Easter story as part of a homework project. Each class used these palms to make a palm tree that was displayed along the outside of the school fence as witness to us being a Catholic community. Classes took turns to look at the trees and to reflect upon the Easter story. Families were also invited to come and spend time looking at the children’s work and prayers. Staff were overwhelmed at the feedback and comments from our parent community.</a:t>
            </a:r>
          </a:p>
        </p:txBody>
      </p:sp>
      <p:pic>
        <p:nvPicPr>
          <p:cNvPr id="5" name="Picture 4">
            <a:extLst>
              <a:ext uri="{FF2B5EF4-FFF2-40B4-BE49-F238E27FC236}">
                <a16:creationId xmlns:a16="http://schemas.microsoft.com/office/drawing/2014/main" id="{D2910027-481C-4503-A1F5-7DB3BFC4E12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3719105" y="2872640"/>
            <a:ext cx="4522973" cy="3392230"/>
          </a:xfrm>
          <a:prstGeom prst="rect">
            <a:avLst/>
          </a:prstGeom>
        </p:spPr>
      </p:pic>
      <p:pic>
        <p:nvPicPr>
          <p:cNvPr id="7" name="Picture 6">
            <a:extLst>
              <a:ext uri="{FF2B5EF4-FFF2-40B4-BE49-F238E27FC236}">
                <a16:creationId xmlns:a16="http://schemas.microsoft.com/office/drawing/2014/main" id="{CDFA986B-1A16-46CE-B2E4-421281F7FCC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42011" y="2872640"/>
            <a:ext cx="4522973" cy="3392230"/>
          </a:xfrm>
          <a:prstGeom prst="rect">
            <a:avLst/>
          </a:prstGeom>
        </p:spPr>
      </p:pic>
      <p:pic>
        <p:nvPicPr>
          <p:cNvPr id="9" name="Picture 8">
            <a:extLst>
              <a:ext uri="{FF2B5EF4-FFF2-40B4-BE49-F238E27FC236}">
                <a16:creationId xmlns:a16="http://schemas.microsoft.com/office/drawing/2014/main" id="{542918FC-FB4C-4176-8B05-86D0F8C75C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342153" y="2872639"/>
            <a:ext cx="4522975" cy="3392231"/>
          </a:xfrm>
          <a:prstGeom prst="rect">
            <a:avLst/>
          </a:prstGeom>
        </p:spPr>
      </p:pic>
    </p:spTree>
    <p:extLst>
      <p:ext uri="{BB962C8B-B14F-4D97-AF65-F5344CB8AC3E}">
        <p14:creationId xmlns:p14="http://schemas.microsoft.com/office/powerpoint/2010/main" val="4243702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388FC1-3408-440A-867C-2DBAC12C7778}"/>
              </a:ext>
            </a:extLst>
          </p:cNvPr>
          <p:cNvSpPr>
            <a:spLocks noGrp="1"/>
          </p:cNvSpPr>
          <p:nvPr>
            <p:ph idx="1"/>
          </p:nvPr>
        </p:nvSpPr>
        <p:spPr>
          <a:xfrm>
            <a:off x="923261" y="358332"/>
            <a:ext cx="10515600" cy="4351338"/>
          </a:xfrm>
        </p:spPr>
        <p:txBody>
          <a:bodyPr/>
          <a:lstStyle/>
          <a:p>
            <a:pPr marL="0" indent="0" algn="ctr">
              <a:buNone/>
            </a:pPr>
            <a:r>
              <a:rPr lang="en-GB" b="1" dirty="0"/>
              <a:t>The Easter Story </a:t>
            </a:r>
          </a:p>
          <a:p>
            <a:pPr marL="0" indent="0" algn="ctr">
              <a:buNone/>
            </a:pPr>
            <a:r>
              <a:rPr lang="en-GB" sz="1800" b="1" dirty="0"/>
              <a:t>Each child from Nursery to KS1 received an Easter storybook. They enjoyed looking at these as they visited the trees. These were taken home to be shared with their families. </a:t>
            </a:r>
          </a:p>
        </p:txBody>
      </p:sp>
      <p:pic>
        <p:nvPicPr>
          <p:cNvPr id="5" name="Picture 4">
            <a:extLst>
              <a:ext uri="{FF2B5EF4-FFF2-40B4-BE49-F238E27FC236}">
                <a16:creationId xmlns:a16="http://schemas.microsoft.com/office/drawing/2014/main" id="{3BBAFDF4-A85B-4FDA-A486-12CA3709DDF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3544924" y="2213324"/>
            <a:ext cx="5102152" cy="3826614"/>
          </a:xfrm>
          <a:prstGeom prst="rect">
            <a:avLst/>
          </a:prstGeom>
        </p:spPr>
      </p:pic>
      <p:pic>
        <p:nvPicPr>
          <p:cNvPr id="7" name="Picture 6">
            <a:extLst>
              <a:ext uri="{FF2B5EF4-FFF2-40B4-BE49-F238E27FC236}">
                <a16:creationId xmlns:a16="http://schemas.microsoft.com/office/drawing/2014/main" id="{C0D58016-C3C9-4FAD-8850-9CAD8B3178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7592938" y="2213324"/>
            <a:ext cx="5102151" cy="3826613"/>
          </a:xfrm>
          <a:prstGeom prst="rect">
            <a:avLst/>
          </a:prstGeom>
        </p:spPr>
      </p:pic>
      <p:pic>
        <p:nvPicPr>
          <p:cNvPr id="9" name="Picture 8">
            <a:extLst>
              <a:ext uri="{FF2B5EF4-FFF2-40B4-BE49-F238E27FC236}">
                <a16:creationId xmlns:a16="http://schemas.microsoft.com/office/drawing/2014/main" id="{D5173F67-0060-4689-89B8-DE8A1140A2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392389" y="2213323"/>
            <a:ext cx="5102151" cy="3826613"/>
          </a:xfrm>
          <a:prstGeom prst="rect">
            <a:avLst/>
          </a:prstGeom>
        </p:spPr>
      </p:pic>
    </p:spTree>
    <p:extLst>
      <p:ext uri="{BB962C8B-B14F-4D97-AF65-F5344CB8AC3E}">
        <p14:creationId xmlns:p14="http://schemas.microsoft.com/office/powerpoint/2010/main" val="412593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19E1F-B8DA-4494-B7DC-761FD9B9C1A7}"/>
              </a:ext>
            </a:extLst>
          </p:cNvPr>
          <p:cNvSpPr>
            <a:spLocks noGrp="1"/>
          </p:cNvSpPr>
          <p:nvPr>
            <p:ph idx="1"/>
          </p:nvPr>
        </p:nvSpPr>
        <p:spPr>
          <a:xfrm>
            <a:off x="838200" y="425302"/>
            <a:ext cx="10515600" cy="5751661"/>
          </a:xfrm>
        </p:spPr>
        <p:txBody>
          <a:bodyPr/>
          <a:lstStyle/>
          <a:p>
            <a:pPr marL="0" indent="0" algn="ctr">
              <a:buNone/>
            </a:pPr>
            <a:r>
              <a:rPr lang="en-GB" b="1" dirty="0"/>
              <a:t> </a:t>
            </a:r>
            <a:r>
              <a:rPr lang="en-GB" b="1" dirty="0">
                <a:hlinkClick r:id="rId2"/>
              </a:rPr>
              <a:t>Holy Week </a:t>
            </a:r>
            <a:endParaRPr lang="en-GB" b="1" dirty="0"/>
          </a:p>
          <a:p>
            <a:pPr marL="0" indent="0" algn="ctr">
              <a:buNone/>
            </a:pPr>
            <a:r>
              <a:rPr lang="en-GB" sz="1800" b="1" dirty="0"/>
              <a:t>A set of slides in tableau form set to music which depicts the final journey of Jesus performed by Reception Class was shared on our website for children and parents to reflect upon at home. </a:t>
            </a:r>
          </a:p>
        </p:txBody>
      </p:sp>
      <p:pic>
        <p:nvPicPr>
          <p:cNvPr id="4" name="Picture 3">
            <a:extLst>
              <a:ext uri="{FF2B5EF4-FFF2-40B4-BE49-F238E27FC236}">
                <a16:creationId xmlns:a16="http://schemas.microsoft.com/office/drawing/2014/main" id="{85432CED-9BAC-4202-A481-BCE6721DAEA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511194" y="2522051"/>
            <a:ext cx="4136822" cy="2750546"/>
          </a:xfrm>
          <a:prstGeom prst="rect">
            <a:avLst/>
          </a:prstGeom>
        </p:spPr>
      </p:pic>
      <p:pic>
        <p:nvPicPr>
          <p:cNvPr id="6" name="Picture 5">
            <a:extLst>
              <a:ext uri="{FF2B5EF4-FFF2-40B4-BE49-F238E27FC236}">
                <a16:creationId xmlns:a16="http://schemas.microsoft.com/office/drawing/2014/main" id="{6388189B-FA5A-40D6-B955-EA0C54F87A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2397701" y="2522050"/>
            <a:ext cx="4136823" cy="2750547"/>
          </a:xfrm>
          <a:prstGeom prst="rect">
            <a:avLst/>
          </a:prstGeom>
        </p:spPr>
      </p:pic>
      <p:pic>
        <p:nvPicPr>
          <p:cNvPr id="8" name="Picture 7">
            <a:extLst>
              <a:ext uri="{FF2B5EF4-FFF2-40B4-BE49-F238E27FC236}">
                <a16:creationId xmlns:a16="http://schemas.microsoft.com/office/drawing/2014/main" id="{D6ACEA9E-4968-42CA-8F67-D4C56322F5D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200000">
            <a:off x="5464946" y="2522049"/>
            <a:ext cx="4136824" cy="2750548"/>
          </a:xfrm>
          <a:prstGeom prst="rect">
            <a:avLst/>
          </a:prstGeom>
        </p:spPr>
      </p:pic>
      <p:pic>
        <p:nvPicPr>
          <p:cNvPr id="10" name="Picture 9">
            <a:extLst>
              <a:ext uri="{FF2B5EF4-FFF2-40B4-BE49-F238E27FC236}">
                <a16:creationId xmlns:a16="http://schemas.microsoft.com/office/drawing/2014/main" id="{BBEF61E0-F889-4803-A60E-E3FB973B96C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8408024" y="2522048"/>
            <a:ext cx="4136825" cy="2750549"/>
          </a:xfrm>
          <a:prstGeom prst="rect">
            <a:avLst/>
          </a:prstGeom>
        </p:spPr>
      </p:pic>
    </p:spTree>
    <p:extLst>
      <p:ext uri="{BB962C8B-B14F-4D97-AF65-F5344CB8AC3E}">
        <p14:creationId xmlns:p14="http://schemas.microsoft.com/office/powerpoint/2010/main" val="744321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DF1CDA-644C-4F73-A6CA-C92E1CB6CCE7}"/>
              </a:ext>
            </a:extLst>
          </p:cNvPr>
          <p:cNvSpPr>
            <a:spLocks noGrp="1"/>
          </p:cNvSpPr>
          <p:nvPr>
            <p:ph idx="1"/>
          </p:nvPr>
        </p:nvSpPr>
        <p:spPr>
          <a:xfrm>
            <a:off x="838200" y="627321"/>
            <a:ext cx="10515600" cy="5549642"/>
          </a:xfrm>
        </p:spPr>
        <p:txBody>
          <a:bodyPr/>
          <a:lstStyle/>
          <a:p>
            <a:pPr marL="0" indent="0" algn="ctr">
              <a:buNone/>
            </a:pPr>
            <a:r>
              <a:rPr lang="en-GB" b="1" u="sng" dirty="0">
                <a:hlinkClick r:id="rId2"/>
              </a:rPr>
              <a:t>Stations of the Cross </a:t>
            </a:r>
            <a:endParaRPr lang="en-GB" b="1" u="sng" dirty="0"/>
          </a:p>
          <a:p>
            <a:pPr marL="0" indent="0" algn="ctr">
              <a:buNone/>
            </a:pPr>
            <a:r>
              <a:rPr lang="en-GB" sz="1800" b="1" dirty="0"/>
              <a:t>To enable the children to take part in the stations of the cross worship, each class painted pictures of one of the stations and the SLC recorded prayers and responses. These formed part of an assembly led by the head of school via zoom.</a:t>
            </a:r>
          </a:p>
          <a:p>
            <a:pPr marL="0" indent="0" algn="ctr">
              <a:buNone/>
            </a:pPr>
            <a:r>
              <a:rPr lang="en-GB" sz="1800" b="1" dirty="0"/>
              <a:t>This assembly was also uploaded to the school website for families to enjoy at home. </a:t>
            </a:r>
          </a:p>
          <a:p>
            <a:pPr marL="0" indent="0">
              <a:buNone/>
            </a:pPr>
            <a:endParaRPr lang="en-GB" dirty="0"/>
          </a:p>
        </p:txBody>
      </p:sp>
      <p:pic>
        <p:nvPicPr>
          <p:cNvPr id="5" name="Picture 4">
            <a:extLst>
              <a:ext uri="{FF2B5EF4-FFF2-40B4-BE49-F238E27FC236}">
                <a16:creationId xmlns:a16="http://schemas.microsoft.com/office/drawing/2014/main" id="{21D612A0-5B21-4C21-B3B0-6C750859F9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6715" y="2591686"/>
            <a:ext cx="5291470" cy="3968602"/>
          </a:xfrm>
          <a:prstGeom prst="rect">
            <a:avLst/>
          </a:prstGeom>
        </p:spPr>
      </p:pic>
    </p:spTree>
    <p:extLst>
      <p:ext uri="{BB962C8B-B14F-4D97-AF65-F5344CB8AC3E}">
        <p14:creationId xmlns:p14="http://schemas.microsoft.com/office/powerpoint/2010/main" val="4104938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1722</TotalTime>
  <Words>1204</Words>
  <Application>Microsoft Office PowerPoint</Application>
  <PresentationFormat>Widescreen</PresentationFormat>
  <Paragraphs>39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The Catholic Life of St John’s School 2020/2021</vt:lpstr>
      <vt:lpstr>PowerPoint Presentation</vt:lpstr>
      <vt:lpstr>PowerPoint Presentation</vt:lpstr>
      <vt:lpstr>PowerPoint Presentation</vt:lpstr>
      <vt:lpstr>Rainbows of reflection  To mark the first anniversary of the first coronavirus lockdown and responding to the bishop John’s invitation we took part in marking this occasion in prayer. Each class contributed to our whole St John’s Rainbow of Reflection by writing a prayer for each of the colours of the rainbow.  Red hand prints- a prayer for family Orange person – A prayer for friends Yellow sunshine – A prayer for brighter days Green question mark – A prayer of thanks for what we have learned  Blue teardrop – A prayer for someone we want to remember Purple heart – A prayer of thanks for heroes of the pandemic Pink stars – A prayer of thanksgiving for something we are proud of </vt:lpstr>
      <vt:lpstr>PowerPoint Presentation</vt:lpstr>
      <vt:lpstr>PowerPoint Presentation</vt:lpstr>
      <vt:lpstr>PowerPoint Presentation</vt:lpstr>
      <vt:lpstr>PowerPoint Presentation</vt:lpstr>
      <vt:lpstr>The Year of St Joseph</vt:lpstr>
      <vt:lpstr>PowerPoint Presentation</vt:lpstr>
      <vt:lpstr>PowerPoint Presentation</vt:lpstr>
      <vt:lpstr>PowerPoint Presentation</vt:lpstr>
      <vt:lpstr>PowerPoint Presentation</vt:lpstr>
      <vt:lpstr>Fr Azad led our school community in Zoom Mass to celebrate the feast day of St Peter &amp; Paul. We are very lucky to be able to join with the parish community in this way.    Parents supported their children with the homework project.</vt:lpstr>
      <vt:lpstr>First Holy Communion</vt:lpstr>
      <vt:lpstr>Year 6  Leavers Mass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Life of St John’s School</dc:title>
  <dc:creator>Anna Pienkowska</dc:creator>
  <cp:lastModifiedBy>portia Gushlow</cp:lastModifiedBy>
  <cp:revision>134</cp:revision>
  <cp:lastPrinted>2021-06-28T15:08:33Z</cp:lastPrinted>
  <dcterms:created xsi:type="dcterms:W3CDTF">2021-06-28T09:28:44Z</dcterms:created>
  <dcterms:modified xsi:type="dcterms:W3CDTF">2023-05-26T10:37:23Z</dcterms:modified>
</cp:coreProperties>
</file>